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86" r:id="rId5"/>
    <p:sldId id="287" r:id="rId6"/>
    <p:sldId id="288" r:id="rId7"/>
    <p:sldId id="289" r:id="rId8"/>
    <p:sldId id="290" r:id="rId9"/>
    <p:sldId id="291" r:id="rId10"/>
    <p:sldId id="292" r:id="rId11"/>
    <p:sldId id="311" r:id="rId12"/>
    <p:sldId id="313" r:id="rId13"/>
    <p:sldId id="285" r:id="rId14"/>
    <p:sldId id="293" r:id="rId15"/>
    <p:sldId id="294" r:id="rId16"/>
    <p:sldId id="306" r:id="rId17"/>
    <p:sldId id="296" r:id="rId18"/>
    <p:sldId id="297" r:id="rId19"/>
    <p:sldId id="298" r:id="rId20"/>
    <p:sldId id="299" r:id="rId21"/>
    <p:sldId id="300" r:id="rId22"/>
    <p:sldId id="301" r:id="rId23"/>
    <p:sldId id="302" r:id="rId24"/>
    <p:sldId id="304" r:id="rId25"/>
    <p:sldId id="307" r:id="rId26"/>
    <p:sldId id="308" r:id="rId27"/>
    <p:sldId id="309" r:id="rId28"/>
    <p:sldId id="312" r:id="rId29"/>
    <p:sldId id="314" r:id="rId30"/>
    <p:sldId id="310" r:id="rId31"/>
  </p:sldIdLst>
  <p:sldSz cx="9144000" cy="6858000" type="screen4x3"/>
  <p:notesSz cx="6858000" cy="9144000"/>
  <p:defaultTextStyle>
    <a:defPPr>
      <a:defRPr lang="en-US"/>
    </a:defPPr>
    <a:lvl1pPr algn="l" rtl="0" fontAlgn="base">
      <a:spcBef>
        <a:spcPct val="50000"/>
      </a:spcBef>
      <a:spcAft>
        <a:spcPct val="0"/>
      </a:spcAft>
      <a:defRPr sz="1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50000"/>
      </a:spcBef>
      <a:spcAft>
        <a:spcPct val="0"/>
      </a:spcAft>
      <a:defRPr sz="1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50000"/>
      </a:spcBef>
      <a:spcAft>
        <a:spcPct val="0"/>
      </a:spcAft>
      <a:defRPr sz="1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50000"/>
      </a:spcBef>
      <a:spcAft>
        <a:spcPct val="0"/>
      </a:spcAft>
      <a:defRPr sz="1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50000"/>
      </a:spcBef>
      <a:spcAft>
        <a:spcPct val="0"/>
      </a:spcAft>
      <a:defRPr sz="1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sz="1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sz="1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sz="1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sz="1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201B"/>
    <a:srgbClr val="CC3300"/>
    <a:srgbClr val="FF0000"/>
    <a:srgbClr val="0000FF"/>
    <a:srgbClr val="9C6F16"/>
    <a:srgbClr val="CC0000"/>
    <a:srgbClr val="E7B655"/>
    <a:srgbClr val="7A003D"/>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2" autoAdjust="0"/>
    <p:restoredTop sz="90929"/>
  </p:normalViewPr>
  <p:slideViewPr>
    <p:cSldViewPr>
      <p:cViewPr varScale="1">
        <p:scale>
          <a:sx n="77" d="100"/>
          <a:sy n="77" d="100"/>
        </p:scale>
        <p:origin x="552"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13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3" Type="http://schemas.openxmlformats.org/officeDocument/2006/relationships/slide" Target="slides/slide4.xml"/><Relationship Id="rId7" Type="http://schemas.openxmlformats.org/officeDocument/2006/relationships/slide" Target="slides/slide2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0.xml"/><Relationship Id="rId5" Type="http://schemas.openxmlformats.org/officeDocument/2006/relationships/slide" Target="slides/slide19.xml"/><Relationship Id="rId4"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6E7E7D-41E9-442D-825E-36CFDDA20B32}" type="slidenum">
              <a:rPr lang="en-US" altLang="en-US"/>
              <a:pPr/>
              <a:t>‹#›</a:t>
            </a:fld>
            <a:endParaRPr lang="en-US" altLang="en-US"/>
          </a:p>
        </p:txBody>
      </p:sp>
    </p:spTree>
    <p:extLst>
      <p:ext uri="{BB962C8B-B14F-4D97-AF65-F5344CB8AC3E}">
        <p14:creationId xmlns:p14="http://schemas.microsoft.com/office/powerpoint/2010/main" val="336583978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D82E53-2942-423F-BB65-C92A8A6E6D67}" type="slidenum">
              <a:rPr lang="en-US" altLang="en-US"/>
              <a:pPr/>
              <a:t>‹#›</a:t>
            </a:fld>
            <a:endParaRPr lang="en-US" altLang="en-US"/>
          </a:p>
        </p:txBody>
      </p:sp>
    </p:spTree>
    <p:extLst>
      <p:ext uri="{BB962C8B-B14F-4D97-AF65-F5344CB8AC3E}">
        <p14:creationId xmlns:p14="http://schemas.microsoft.com/office/powerpoint/2010/main" val="402763302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9E02CB-7AF6-4261-A573-3945EFBF12CF}" type="slidenum">
              <a:rPr lang="en-US" altLang="en-US"/>
              <a:pPr/>
              <a:t>‹#›</a:t>
            </a:fld>
            <a:endParaRPr lang="en-US" altLang="en-US"/>
          </a:p>
        </p:txBody>
      </p:sp>
    </p:spTree>
    <p:extLst>
      <p:ext uri="{BB962C8B-B14F-4D97-AF65-F5344CB8AC3E}">
        <p14:creationId xmlns:p14="http://schemas.microsoft.com/office/powerpoint/2010/main" val="192116051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91DCE1-6C49-483B-A0BF-A9C73A40767C}" type="slidenum">
              <a:rPr lang="en-US" altLang="en-US"/>
              <a:pPr/>
              <a:t>‹#›</a:t>
            </a:fld>
            <a:endParaRPr lang="en-US" altLang="en-US"/>
          </a:p>
        </p:txBody>
      </p:sp>
    </p:spTree>
    <p:extLst>
      <p:ext uri="{BB962C8B-B14F-4D97-AF65-F5344CB8AC3E}">
        <p14:creationId xmlns:p14="http://schemas.microsoft.com/office/powerpoint/2010/main" val="367457029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ECF6E2-27F5-4D6E-B328-2E87383C9A97}" type="slidenum">
              <a:rPr lang="en-US" altLang="en-US"/>
              <a:pPr/>
              <a:t>‹#›</a:t>
            </a:fld>
            <a:endParaRPr lang="en-US" altLang="en-US"/>
          </a:p>
        </p:txBody>
      </p:sp>
    </p:spTree>
    <p:extLst>
      <p:ext uri="{BB962C8B-B14F-4D97-AF65-F5344CB8AC3E}">
        <p14:creationId xmlns:p14="http://schemas.microsoft.com/office/powerpoint/2010/main" val="331149336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ABB762-1A03-42EA-980B-337A39F56410}" type="slidenum">
              <a:rPr lang="en-US" altLang="en-US"/>
              <a:pPr/>
              <a:t>‹#›</a:t>
            </a:fld>
            <a:endParaRPr lang="en-US" altLang="en-US"/>
          </a:p>
        </p:txBody>
      </p:sp>
    </p:spTree>
    <p:extLst>
      <p:ext uri="{BB962C8B-B14F-4D97-AF65-F5344CB8AC3E}">
        <p14:creationId xmlns:p14="http://schemas.microsoft.com/office/powerpoint/2010/main" val="366007289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2B00399-C3C7-4AE4-B832-4F249BC17CFE}" type="slidenum">
              <a:rPr lang="en-US" altLang="en-US"/>
              <a:pPr/>
              <a:t>‹#›</a:t>
            </a:fld>
            <a:endParaRPr lang="en-US" altLang="en-US"/>
          </a:p>
        </p:txBody>
      </p:sp>
    </p:spTree>
    <p:extLst>
      <p:ext uri="{BB962C8B-B14F-4D97-AF65-F5344CB8AC3E}">
        <p14:creationId xmlns:p14="http://schemas.microsoft.com/office/powerpoint/2010/main" val="952886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D8E43C-4DC4-471F-8E2C-AC2E67FBF2BC}" type="slidenum">
              <a:rPr lang="en-US" altLang="en-US"/>
              <a:pPr/>
              <a:t>‹#›</a:t>
            </a:fld>
            <a:endParaRPr lang="en-US" altLang="en-US"/>
          </a:p>
        </p:txBody>
      </p:sp>
    </p:spTree>
    <p:extLst>
      <p:ext uri="{BB962C8B-B14F-4D97-AF65-F5344CB8AC3E}">
        <p14:creationId xmlns:p14="http://schemas.microsoft.com/office/powerpoint/2010/main" val="148757918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F4F7B67-D9E1-4A92-87E1-86261A317B15}" type="slidenum">
              <a:rPr lang="en-US" altLang="en-US"/>
              <a:pPr/>
              <a:t>‹#›</a:t>
            </a:fld>
            <a:endParaRPr lang="en-US" altLang="en-US"/>
          </a:p>
        </p:txBody>
      </p:sp>
    </p:spTree>
    <p:extLst>
      <p:ext uri="{BB962C8B-B14F-4D97-AF65-F5344CB8AC3E}">
        <p14:creationId xmlns:p14="http://schemas.microsoft.com/office/powerpoint/2010/main" val="79513555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89B744-2D6B-408F-870B-1757A07F1E0D}" type="slidenum">
              <a:rPr lang="en-US" altLang="en-US"/>
              <a:pPr/>
              <a:t>‹#›</a:t>
            </a:fld>
            <a:endParaRPr lang="en-US" altLang="en-US"/>
          </a:p>
        </p:txBody>
      </p:sp>
    </p:spTree>
    <p:extLst>
      <p:ext uri="{BB962C8B-B14F-4D97-AF65-F5344CB8AC3E}">
        <p14:creationId xmlns:p14="http://schemas.microsoft.com/office/powerpoint/2010/main" val="182102521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B5FA72-E480-490A-8468-52EAF29B0DC7}" type="slidenum">
              <a:rPr lang="en-US" altLang="en-US"/>
              <a:pPr/>
              <a:t>‹#›</a:t>
            </a:fld>
            <a:endParaRPr lang="en-US" altLang="en-US"/>
          </a:p>
        </p:txBody>
      </p:sp>
    </p:spTree>
    <p:extLst>
      <p:ext uri="{BB962C8B-B14F-4D97-AF65-F5344CB8AC3E}">
        <p14:creationId xmlns:p14="http://schemas.microsoft.com/office/powerpoint/2010/main" val="175591697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003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effectLst/>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effectLst/>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effectLst/>
                <a:latin typeface="+mn-lt"/>
              </a:defRPr>
            </a:lvl1pPr>
          </a:lstStyle>
          <a:p>
            <a:fld id="{86307352-5DE8-418F-8E56-6BB17D54E5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C:\Documents%20and%20Settings\Joel\Desktop\Active%20Folders\PowerPoint%20Presentations\sn00880_.mid"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pic>
        <p:nvPicPr>
          <p:cNvPr id="2056" name="sn00880_.mid">
            <a:hlinkClick r:id="" action="ppaction://media"/>
          </p:cNvPr>
          <p:cNvPicPr>
            <a:picLocks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304800" y="6324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idx="1"/>
          </p:nvPr>
        </p:nvSpPr>
        <p:spPr>
          <a:xfrm>
            <a:off x="685800" y="228600"/>
            <a:ext cx="7772400" cy="1295400"/>
          </a:xfrm>
        </p:spPr>
        <p:txBody>
          <a:bodyPr/>
          <a:lstStyle/>
          <a:p>
            <a:pPr algn="ctr">
              <a:buFontTx/>
              <a:buNone/>
            </a:pPr>
            <a:r>
              <a:rPr lang="en-US" altLang="en-US" dirty="0" smtClean="0">
                <a:solidFill>
                  <a:schemeClr val="bg1"/>
                </a:solidFill>
                <a:effectLst>
                  <a:outerShdw blurRad="38100" dist="38100" dir="2700000" algn="tl">
                    <a:srgbClr val="000000"/>
                  </a:outerShdw>
                </a:effectLst>
                <a:latin typeface="Eras Demi ITC" panose="020B0805030504020804" pitchFamily="34" charset="0"/>
              </a:rPr>
              <a:t>Strainoptics</a:t>
            </a:r>
            <a:endParaRPr lang="en-US" altLang="en-US" dirty="0">
              <a:solidFill>
                <a:schemeClr val="bg1"/>
              </a:solidFill>
              <a:effectLst>
                <a:outerShdw blurRad="38100" dist="38100" dir="2700000" algn="tl">
                  <a:srgbClr val="000000"/>
                </a:outerShdw>
              </a:effectLst>
              <a:latin typeface="Eras Demi ITC" panose="020B0805030504020804" pitchFamily="34" charset="0"/>
            </a:endParaRPr>
          </a:p>
          <a:p>
            <a:pPr algn="ctr">
              <a:buFontTx/>
              <a:buNone/>
            </a:pPr>
            <a:r>
              <a:rPr lang="en-US" altLang="en-US" i="1" dirty="0">
                <a:solidFill>
                  <a:srgbClr val="E7B655"/>
                </a:solidFill>
                <a:effectLst>
                  <a:outerShdw blurRad="38100" dist="38100" dir="2700000" algn="tl">
                    <a:srgbClr val="000000"/>
                  </a:outerShdw>
                </a:effectLst>
              </a:rPr>
              <a:t>PES-100 Edge Stress Measurement System</a:t>
            </a:r>
          </a:p>
        </p:txBody>
      </p:sp>
      <p:pic>
        <p:nvPicPr>
          <p:cNvPr id="2053" name="Picture 5" descr="C:\WINDOWS\Desktop\STI pix\GOODPES.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0" y="1667531"/>
            <a:ext cx="3429000" cy="4284937"/>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9"/>
          <p:cNvSpPr>
            <a:spLocks noChangeArrowheads="1"/>
          </p:cNvSpPr>
          <p:nvPr/>
        </p:nvSpPr>
        <p:spPr bwMode="auto">
          <a:xfrm>
            <a:off x="0" y="6248400"/>
            <a:ext cx="914400" cy="609600"/>
          </a:xfrm>
          <a:prstGeom prst="rect">
            <a:avLst/>
          </a:prstGeom>
          <a:solidFill>
            <a:srgbClr val="7A003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AutoShape 10">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26979"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26983" name="Rectangle 7"/>
          <p:cNvSpPr>
            <a:spLocks noChangeArrowheads="1"/>
          </p:cNvSpPr>
          <p:nvPr/>
        </p:nvSpPr>
        <p:spPr bwMode="auto">
          <a:xfrm>
            <a:off x="1143000" y="1371600"/>
            <a:ext cx="6705600" cy="6413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operator uses a lightweight, portable scan-head to make </a:t>
            </a:r>
            <a:br>
              <a:rPr lang="en-US" altLang="en-US" sz="1800">
                <a:effectLst>
                  <a:outerShdw blurRad="38100" dist="38100" dir="2700000" algn="tl">
                    <a:srgbClr val="000000"/>
                  </a:outerShdw>
                </a:effectLst>
                <a:cs typeface="Times New Roman" panose="02020603050405020304" pitchFamily="18" charset="0"/>
              </a:rPr>
            </a:br>
            <a:r>
              <a:rPr lang="en-US" altLang="en-US" sz="1800">
                <a:effectLst>
                  <a:outerShdw blurRad="38100" dist="38100" dir="2700000" algn="tl">
                    <a:srgbClr val="000000"/>
                  </a:outerShdw>
                </a:effectLst>
                <a:cs typeface="Times New Roman" panose="02020603050405020304" pitchFamily="18" charset="0"/>
              </a:rPr>
              <a:t>a single line-stroke at each edge measurement location.  </a:t>
            </a:r>
            <a:endParaRPr lang="en-US" altLang="en-US" sz="1800">
              <a:effectLst>
                <a:outerShdw blurRad="38100" dist="38100" dir="2700000" algn="tl">
                  <a:srgbClr val="000000"/>
                </a:outerShdw>
              </a:effectLst>
            </a:endParaRPr>
          </a:p>
        </p:txBody>
      </p:sp>
      <p:pic>
        <p:nvPicPr>
          <p:cNvPr id="126984" name="Picture 8" descr="C:\Documents and Settings\Joel\Desktop\New Folder\PES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188" y="2211388"/>
            <a:ext cx="5338762" cy="3559175"/>
          </a:xfrm>
          <a:prstGeom prst="rect">
            <a:avLst/>
          </a:prstGeom>
          <a:noFill/>
          <a:extLst>
            <a:ext uri="{909E8E84-426E-40DD-AFC4-6F175D3DCCD1}">
              <a14:hiddenFill xmlns:a14="http://schemas.microsoft.com/office/drawing/2010/main">
                <a:solidFill>
                  <a:srgbClr val="FFFFFF"/>
                </a:solidFill>
              </a14:hiddenFill>
            </a:ext>
          </a:extLst>
        </p:spPr>
      </p:pic>
      <p:sp>
        <p:nvSpPr>
          <p:cNvPr id="126985" name="AutoShape 9">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6" name="Line 10"/>
          <p:cNvSpPr>
            <a:spLocks noChangeShapeType="1"/>
          </p:cNvSpPr>
          <p:nvPr/>
        </p:nvSpPr>
        <p:spPr bwMode="auto">
          <a:xfrm>
            <a:off x="6781800" y="6324600"/>
            <a:ext cx="914400" cy="0"/>
          </a:xfrm>
          <a:prstGeom prst="line">
            <a:avLst/>
          </a:prstGeom>
          <a:noFill/>
          <a:ln w="762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6987" name="Text Box 11"/>
          <p:cNvSpPr txBox="1">
            <a:spLocks noChangeArrowheads="1"/>
          </p:cNvSpPr>
          <p:nvPr/>
        </p:nvSpPr>
        <p:spPr bwMode="auto">
          <a:xfrm>
            <a:off x="6705600" y="5638800"/>
            <a:ext cx="990600" cy="63976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effectLst>
                  <a:outerShdw blurRad="38100" dist="38100" dir="2700000" algn="tl">
                    <a:srgbClr val="000000"/>
                  </a:outerShdw>
                </a:effectLst>
              </a:rPr>
              <a:t>Click button to go to next slide.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6986"/>
                                        </p:tgtEl>
                                        <p:attrNameLst>
                                          <p:attrName>style.visibility</p:attrName>
                                        </p:attrNameLst>
                                      </p:cBhvr>
                                      <p:to>
                                        <p:strVal val="visible"/>
                                      </p:to>
                                    </p:set>
                                    <p:anim calcmode="lin" valueType="num">
                                      <p:cBhvr additive="base">
                                        <p:cTn id="7" dur="500" fill="hold"/>
                                        <p:tgtEl>
                                          <p:spTgt spid="126986"/>
                                        </p:tgtEl>
                                        <p:attrNameLst>
                                          <p:attrName>ppt_x</p:attrName>
                                        </p:attrNameLst>
                                      </p:cBhvr>
                                      <p:tavLst>
                                        <p:tav tm="0">
                                          <p:val>
                                            <p:strVal val="0-#ppt_w/2"/>
                                          </p:val>
                                        </p:tav>
                                        <p:tav tm="100000">
                                          <p:val>
                                            <p:strVal val="#ppt_x"/>
                                          </p:val>
                                        </p:tav>
                                      </p:tavLst>
                                    </p:anim>
                                    <p:anim calcmode="lin" valueType="num">
                                      <p:cBhvr additive="base">
                                        <p:cTn id="8" dur="500" fill="hold"/>
                                        <p:tgtEl>
                                          <p:spTgt spid="1269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126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animBg="1"/>
      <p:bldP spid="12698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46435"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46438" name="AutoShape 6">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64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2" name="Rectangle 10"/>
          <p:cNvSpPr>
            <a:spLocks noChangeArrowheads="1"/>
          </p:cNvSpPr>
          <p:nvPr/>
        </p:nvSpPr>
        <p:spPr bwMode="auto">
          <a:xfrm>
            <a:off x="1295400" y="5562600"/>
            <a:ext cx="6705600" cy="6413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A graph is produced for each scan showing the stress profile in either stress units or retardation from 50 mm out to the edge.  </a:t>
            </a:r>
            <a:endParaRPr lang="en-US" altLang="en-US" sz="1800">
              <a:effectLst>
                <a:outerShdw blurRad="38100" dist="38100" dir="2700000" algn="tl">
                  <a:srgbClr val="000000"/>
                </a:outerShdw>
              </a:effectLs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49507"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49508"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9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9512" name="Group 8"/>
          <p:cNvGrpSpPr>
            <a:grpSpLocks/>
          </p:cNvGrpSpPr>
          <p:nvPr/>
        </p:nvGrpSpPr>
        <p:grpSpPr bwMode="auto">
          <a:xfrm>
            <a:off x="838200" y="1371600"/>
            <a:ext cx="4191000" cy="925513"/>
            <a:chOff x="528" y="864"/>
            <a:chExt cx="2640" cy="583"/>
          </a:xfrm>
        </p:grpSpPr>
        <p:sp>
          <p:nvSpPr>
            <p:cNvPr id="149510" name="Rectangle 6"/>
            <p:cNvSpPr>
              <a:spLocks noChangeArrowheads="1"/>
            </p:cNvSpPr>
            <p:nvPr/>
          </p:nvSpPr>
          <p:spPr bwMode="auto">
            <a:xfrm>
              <a:off x="528" y="864"/>
              <a:ext cx="2400" cy="58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solidFill>
                    <a:schemeClr val="tx1"/>
                  </a:solidFill>
                  <a:effectLst/>
                  <a:latin typeface="Times New Roman" panose="02020603050405020304" pitchFamily="18" charset="0"/>
                  <a:cs typeface="Times New Roman" panose="02020603050405020304" pitchFamily="18" charset="0"/>
                </a:rPr>
                <a:t>Users may define a specific region </a:t>
              </a:r>
              <a:br>
                <a:rPr lang="en-US" altLang="en-US" sz="1800">
                  <a:solidFill>
                    <a:schemeClr val="tx1"/>
                  </a:solidFill>
                  <a:effectLst/>
                  <a:latin typeface="Times New Roman" panose="02020603050405020304" pitchFamily="18" charset="0"/>
                  <a:cs typeface="Times New Roman" panose="02020603050405020304" pitchFamily="18" charset="0"/>
                </a:rPr>
              </a:br>
              <a:r>
                <a:rPr lang="en-US" altLang="en-US" sz="1800">
                  <a:solidFill>
                    <a:schemeClr val="tx1"/>
                  </a:solidFill>
                  <a:effectLst/>
                  <a:latin typeface="Times New Roman" panose="02020603050405020304" pitchFamily="18" charset="0"/>
                  <a:cs typeface="Times New Roman" panose="02020603050405020304" pitchFamily="18" charset="0"/>
                </a:rPr>
                <a:t>of interest to be measured and highlighted</a:t>
              </a:r>
              <a:endParaRPr lang="en-US" altLang="en-US" sz="1800">
                <a:solidFill>
                  <a:schemeClr val="tx1"/>
                </a:solidFill>
                <a:effectLst/>
                <a:latin typeface="Times New Roman" panose="02020603050405020304" pitchFamily="18" charset="0"/>
              </a:endParaRPr>
            </a:p>
          </p:txBody>
        </p:sp>
        <p:sp>
          <p:nvSpPr>
            <p:cNvPr id="149511" name="Line 7"/>
            <p:cNvSpPr>
              <a:spLocks noChangeShapeType="1"/>
            </p:cNvSpPr>
            <p:nvPr/>
          </p:nvSpPr>
          <p:spPr bwMode="auto">
            <a:xfrm>
              <a:off x="2928" y="1104"/>
              <a:ext cx="24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9512"/>
                                        </p:tgtEl>
                                        <p:attrNameLst>
                                          <p:attrName>style.visibility</p:attrName>
                                        </p:attrNameLst>
                                      </p:cBhvr>
                                      <p:to>
                                        <p:strVal val="visible"/>
                                      </p:to>
                                    </p:set>
                                    <p:animEffect transition="in" filter="dissolve">
                                      <p:cBhvr>
                                        <p:cTn id="7" dur="500"/>
                                        <p:tgtEl>
                                          <p:spTgt spid="149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19811"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19812"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6" name="Rectangle 8"/>
          <p:cNvSpPr>
            <a:spLocks noChangeArrowheads="1"/>
          </p:cNvSpPr>
          <p:nvPr/>
        </p:nvSpPr>
        <p:spPr bwMode="auto">
          <a:xfrm>
            <a:off x="1524000" y="1219200"/>
            <a:ext cx="5410200" cy="146526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software also displays a table of maximum compression and maximum tension for a single edge scan or a set of edge scans, as well as maximum tension for the user-defined region of interest (R1). </a:t>
            </a:r>
          </a:p>
        </p:txBody>
      </p:sp>
      <p:sp>
        <p:nvSpPr>
          <p:cNvPr id="119818" name="Rectangle 10"/>
          <p:cNvSpPr>
            <a:spLocks noChangeArrowheads="1"/>
          </p:cNvSpPr>
          <p:nvPr/>
        </p:nvSpPr>
        <p:spPr bwMode="auto">
          <a:xfrm>
            <a:off x="1143000" y="857250"/>
            <a:ext cx="9144000" cy="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9817" name="Picture 9"/>
          <p:cNvPicPr>
            <a:picLocks noChangeAspect="1" noChangeArrowheads="1"/>
          </p:cNvPicPr>
          <p:nvPr/>
        </p:nvPicPr>
        <p:blipFill>
          <a:blip r:embed="rId2">
            <a:extLst>
              <a:ext uri="{28A0092B-C50C-407E-A947-70E740481C1C}">
                <a14:useLocalDpi xmlns:a14="http://schemas.microsoft.com/office/drawing/2010/main" val="0"/>
              </a:ext>
            </a:extLst>
          </a:blip>
          <a:srcRect t="55345"/>
          <a:stretch>
            <a:fillRect/>
          </a:stretch>
        </p:blipFill>
        <p:spPr bwMode="auto">
          <a:xfrm>
            <a:off x="1143000" y="2819400"/>
            <a:ext cx="6400800"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28003"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28007" name="Rectangle 7"/>
          <p:cNvSpPr>
            <a:spLocks noChangeArrowheads="1"/>
          </p:cNvSpPr>
          <p:nvPr/>
        </p:nvSpPr>
        <p:spPr bwMode="auto">
          <a:xfrm>
            <a:off x="1143000" y="1066800"/>
            <a:ext cx="6705600" cy="91598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Instrument measurement accuracy is verified by taking a single-point  measurement on the supplied reference standard, which exhibits a known value of retardation.  </a:t>
            </a:r>
            <a:endParaRPr lang="en-US" altLang="en-US" sz="1800">
              <a:effectLst>
                <a:outerShdw blurRad="38100" dist="38100" dir="2700000" algn="tl">
                  <a:srgbClr val="000000"/>
                </a:outerShdw>
              </a:effectLst>
            </a:endParaRPr>
          </a:p>
        </p:txBody>
      </p:sp>
      <p:pic>
        <p:nvPicPr>
          <p:cNvPr id="128008" name="Picture 8" descr="C:\Documents and Settings\Joel\Desktop\New Folder\Veri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188" y="2209800"/>
            <a:ext cx="5180012" cy="3452813"/>
          </a:xfrm>
          <a:prstGeom prst="rect">
            <a:avLst/>
          </a:prstGeom>
          <a:noFill/>
          <a:extLst>
            <a:ext uri="{909E8E84-426E-40DD-AFC4-6F175D3DCCD1}">
              <a14:hiddenFill xmlns:a14="http://schemas.microsoft.com/office/drawing/2010/main">
                <a:solidFill>
                  <a:srgbClr val="FFFFFF"/>
                </a:solidFill>
              </a14:hiddenFill>
            </a:ext>
          </a:extLst>
        </p:spPr>
      </p:pic>
      <p:sp>
        <p:nvSpPr>
          <p:cNvPr id="128009" name="AutoShape 9">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29027"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29031" name="Rectangle 7"/>
          <p:cNvSpPr>
            <a:spLocks noChangeArrowheads="1"/>
          </p:cNvSpPr>
          <p:nvPr/>
        </p:nvSpPr>
        <p:spPr bwMode="auto">
          <a:xfrm>
            <a:off x="1143000" y="1066800"/>
            <a:ext cx="6705600" cy="91598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reference retarder verifies that the instrument is measuring within specifications and also recognizing the type of stress being measured (tension or compression).</a:t>
            </a:r>
          </a:p>
        </p:txBody>
      </p:sp>
      <p:pic>
        <p:nvPicPr>
          <p:cNvPr id="129032" name="Picture 8" descr="C:\Documents and Settings\Joel\Desktop\New Folder\Veri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188" y="2211388"/>
            <a:ext cx="5180012" cy="3452812"/>
          </a:xfrm>
          <a:prstGeom prst="rect">
            <a:avLst/>
          </a:prstGeom>
          <a:noFill/>
          <a:extLst>
            <a:ext uri="{909E8E84-426E-40DD-AFC4-6F175D3DCCD1}">
              <a14:hiddenFill xmlns:a14="http://schemas.microsoft.com/office/drawing/2010/main">
                <a:solidFill>
                  <a:srgbClr val="FFFFFF"/>
                </a:solidFill>
              </a14:hiddenFill>
            </a:ext>
          </a:extLst>
        </p:spPr>
      </p:pic>
      <p:sp>
        <p:nvSpPr>
          <p:cNvPr id="129033" name="AutoShape 9">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9036" name="Picture 12"/>
          <p:cNvPicPr>
            <a:picLocks noChangeAspect="1" noChangeArrowheads="1"/>
          </p:cNvPicPr>
          <p:nvPr/>
        </p:nvPicPr>
        <p:blipFill>
          <a:blip r:embed="rId3">
            <a:extLst>
              <a:ext uri="{28A0092B-C50C-407E-A947-70E740481C1C}">
                <a14:useLocalDpi xmlns:a14="http://schemas.microsoft.com/office/drawing/2010/main" val="0"/>
              </a:ext>
            </a:extLst>
          </a:blip>
          <a:srcRect l="18605" t="24806" r="36697" b="33286"/>
          <a:stretch>
            <a:fillRect/>
          </a:stretch>
        </p:blipFill>
        <p:spPr bwMode="auto">
          <a:xfrm>
            <a:off x="5715000" y="3200400"/>
            <a:ext cx="2362200" cy="1660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9036"/>
                                        </p:tgtEl>
                                        <p:attrNameLst>
                                          <p:attrName>style.visibility</p:attrName>
                                        </p:attrNameLst>
                                      </p:cBhvr>
                                      <p:to>
                                        <p:strVal val="visible"/>
                                      </p:to>
                                    </p:set>
                                    <p:animEffect transition="in" filter="dissolve">
                                      <p:cBhvr>
                                        <p:cTn id="7" dur="500"/>
                                        <p:tgtEl>
                                          <p:spTgt spid="129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pic>
        <p:nvPicPr>
          <p:cNvPr id="141340" name="Picture 1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812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4" name="Rectangle 1026"/>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41315" name="Text Box 1027"/>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41316" name="AutoShape 1028">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9" name="Text Box 1031"/>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grpSp>
        <p:nvGrpSpPr>
          <p:cNvPr id="141341" name="Group 1053"/>
          <p:cNvGrpSpPr>
            <a:grpSpLocks/>
          </p:cNvGrpSpPr>
          <p:nvPr/>
        </p:nvGrpSpPr>
        <p:grpSpPr bwMode="auto">
          <a:xfrm>
            <a:off x="4114800" y="2514600"/>
            <a:ext cx="3756025" cy="776288"/>
            <a:chOff x="2592" y="1584"/>
            <a:chExt cx="2366" cy="489"/>
          </a:xfrm>
        </p:grpSpPr>
        <p:sp>
          <p:nvSpPr>
            <p:cNvPr id="141338" name="Line 1050"/>
            <p:cNvSpPr>
              <a:spLocks noChangeShapeType="1"/>
            </p:cNvSpPr>
            <p:nvPr/>
          </p:nvSpPr>
          <p:spPr bwMode="auto">
            <a:xfrm flipH="1">
              <a:off x="2592" y="1728"/>
              <a:ext cx="1200" cy="336"/>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1320" name="Text Box 1032"/>
            <p:cNvSpPr txBox="1">
              <a:spLocks noChangeArrowheads="1"/>
            </p:cNvSpPr>
            <p:nvPr/>
          </p:nvSpPr>
          <p:spPr bwMode="auto">
            <a:xfrm>
              <a:off x="3168" y="1584"/>
              <a:ext cx="1790" cy="489"/>
            </a:xfrm>
            <a:prstGeom prst="rect">
              <a:avLst/>
            </a:prstGeom>
            <a:solidFill>
              <a:srgbClr val="FFFFFF"/>
            </a:solidFill>
            <a:ln w="9525">
              <a:solidFill>
                <a:srgbClr val="000000"/>
              </a:solidFill>
              <a:miter lim="800000"/>
              <a:headEnd/>
              <a:tailEnd/>
            </a:ln>
          </p:spPr>
          <p:txBody>
            <a:bodyPr/>
            <a:lstStyle/>
            <a:p>
              <a:pPr eaLnBrk="0" hangingPunct="0">
                <a:spcBef>
                  <a:spcPct val="0"/>
                </a:spcBef>
              </a:pPr>
              <a:r>
                <a:rPr lang="en-US" altLang="en-US" sz="1800">
                  <a:solidFill>
                    <a:schemeClr val="tx1"/>
                  </a:solidFill>
                  <a:effectLst/>
                  <a:latin typeface="Times New Roman" panose="02020603050405020304" pitchFamily="18" charset="0"/>
                </a:rPr>
                <a:t>Prompts, results, and graphs appear in this section.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141341"/>
                                        </p:tgtEl>
                                        <p:attrNameLst>
                                          <p:attrName>style.visibility</p:attrName>
                                        </p:attrNameLst>
                                      </p:cBhvr>
                                      <p:to>
                                        <p:strVal val="visible"/>
                                      </p:to>
                                    </p:set>
                                    <p:animEffect transition="in" filter="checkerboard(down)">
                                      <p:cBhvr>
                                        <p:cTn id="7" dur="500"/>
                                        <p:tgtEl>
                                          <p:spTgt spid="141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pic>
        <p:nvPicPr>
          <p:cNvPr id="131113"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812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4" name="Rectangle 2"/>
          <p:cNvSpPr>
            <a:spLocks noGrp="1" noChangeArrowheads="1"/>
          </p:cNvSpPr>
          <p:nvPr>
            <p:ph idx="1"/>
          </p:nvPr>
        </p:nvSpPr>
        <p:spPr>
          <a:xfrm>
            <a:off x="838200" y="1981200"/>
            <a:ext cx="7772400" cy="4114800"/>
          </a:xfrm>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31075"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31076"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2" name="Text Box 10"/>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grpSp>
        <p:nvGrpSpPr>
          <p:cNvPr id="131114" name="Group 42"/>
          <p:cNvGrpSpPr>
            <a:grpSpLocks/>
          </p:cNvGrpSpPr>
          <p:nvPr/>
        </p:nvGrpSpPr>
        <p:grpSpPr bwMode="auto">
          <a:xfrm>
            <a:off x="2743200" y="4267200"/>
            <a:ext cx="3505200" cy="1295400"/>
            <a:chOff x="1392" y="2688"/>
            <a:chExt cx="2544" cy="816"/>
          </a:xfrm>
        </p:grpSpPr>
        <p:sp>
          <p:nvSpPr>
            <p:cNvPr id="131085" name="Text Box 13"/>
            <p:cNvSpPr txBox="1">
              <a:spLocks noChangeArrowheads="1"/>
            </p:cNvSpPr>
            <p:nvPr/>
          </p:nvSpPr>
          <p:spPr bwMode="auto">
            <a:xfrm>
              <a:off x="1392" y="3168"/>
              <a:ext cx="2544" cy="336"/>
            </a:xfrm>
            <a:prstGeom prst="rect">
              <a:avLst/>
            </a:prstGeom>
            <a:solidFill>
              <a:schemeClr val="bg1"/>
            </a:solidFill>
            <a:ln w="9525">
              <a:solidFill>
                <a:srgbClr val="000000"/>
              </a:solidFill>
              <a:miter lim="800000"/>
              <a:headEnd/>
              <a:tailEnd/>
            </a:ln>
          </p:spPr>
          <p:txBody>
            <a:bodyPr/>
            <a:lstStyle/>
            <a:p>
              <a:pPr eaLnBrk="0" hangingPunct="0">
                <a:spcBef>
                  <a:spcPct val="0"/>
                </a:spcBef>
              </a:pPr>
              <a:r>
                <a:rPr lang="en-US" altLang="en-US" sz="2000">
                  <a:solidFill>
                    <a:schemeClr val="tx1"/>
                  </a:solidFill>
                  <a:effectLst/>
                  <a:latin typeface="Times New Roman" panose="02020603050405020304" pitchFamily="18" charset="0"/>
                </a:rPr>
                <a:t>Statistics appear in this section.</a:t>
              </a:r>
            </a:p>
          </p:txBody>
        </p:sp>
        <p:sp>
          <p:nvSpPr>
            <p:cNvPr id="131111" name="Line 39"/>
            <p:cNvSpPr>
              <a:spLocks noChangeShapeType="1"/>
            </p:cNvSpPr>
            <p:nvPr/>
          </p:nvSpPr>
          <p:spPr bwMode="auto">
            <a:xfrm flipV="1">
              <a:off x="2256" y="2688"/>
              <a:ext cx="0" cy="48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131114"/>
                                        </p:tgtEl>
                                        <p:attrNameLst>
                                          <p:attrName>style.visibility</p:attrName>
                                        </p:attrNameLst>
                                      </p:cBhvr>
                                      <p:to>
                                        <p:strVal val="visible"/>
                                      </p:to>
                                    </p:set>
                                    <p:animEffect transition="in" filter="checkerboard(down)">
                                      <p:cBhvr>
                                        <p:cTn id="7" dur="500"/>
                                        <p:tgtEl>
                                          <p:spTgt spid="131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pic>
        <p:nvPicPr>
          <p:cNvPr id="132124"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21717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32100"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3" name="Text Box 7"/>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sp>
        <p:nvSpPr>
          <p:cNvPr id="132106" name="Line 10"/>
          <p:cNvSpPr>
            <a:spLocks noChangeShapeType="1"/>
          </p:cNvSpPr>
          <p:nvPr/>
        </p:nvSpPr>
        <p:spPr bwMode="auto">
          <a:xfrm flipH="1" flipV="1">
            <a:off x="4343400" y="2743200"/>
            <a:ext cx="1066800" cy="0"/>
          </a:xfrm>
          <a:prstGeom prst="line">
            <a:avLst/>
          </a:prstGeom>
          <a:noFill/>
          <a:ln w="9525">
            <a:solidFill>
              <a:srgbClr val="E7B65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2108" name="Text Box 12"/>
          <p:cNvSpPr txBox="1">
            <a:spLocks noChangeArrowheads="1"/>
          </p:cNvSpPr>
          <p:nvPr/>
        </p:nvSpPr>
        <p:spPr bwMode="auto">
          <a:xfrm>
            <a:off x="4572000" y="2362200"/>
            <a:ext cx="441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000">
                <a:effectLst/>
                <a:latin typeface="Times New Roman" panose="02020603050405020304" pitchFamily="18" charset="0"/>
              </a:rPr>
              <a:t>Automatic measuring along a scan line</a:t>
            </a:r>
          </a:p>
          <a:p>
            <a:pPr eaLnBrk="0" hangingPunct="0">
              <a:spcBef>
                <a:spcPct val="0"/>
              </a:spcBef>
            </a:pPr>
            <a:endParaRPr lang="en-US" altLang="en-US" sz="2000">
              <a:solidFill>
                <a:schemeClr val="tx1"/>
              </a:solidFill>
              <a:effectLst/>
              <a:latin typeface="Times New Roman" panose="02020603050405020304" pitchFamily="18" charset="0"/>
            </a:endParaRPr>
          </a:p>
        </p:txBody>
      </p:sp>
      <p:pic>
        <p:nvPicPr>
          <p:cNvPr id="132125" name="Picture 29" descr="C:\Documents and Settings\Joel\Desktop\New Folder\PES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048000"/>
            <a:ext cx="2209800" cy="147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2125"/>
                                        </p:tgtEl>
                                        <p:attrNameLst>
                                          <p:attrName>style.visibility</p:attrName>
                                        </p:attrNameLst>
                                      </p:cBhvr>
                                      <p:to>
                                        <p:strVal val="visible"/>
                                      </p:to>
                                    </p:set>
                                    <p:animEffect transition="in" filter="dissolve">
                                      <p:cBhvr>
                                        <p:cTn id="7" dur="5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pic>
        <p:nvPicPr>
          <p:cNvPr id="13314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1748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33124"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7" name="Text Box 7"/>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sp>
        <p:nvSpPr>
          <p:cNvPr id="133131" name="Text Box 11"/>
          <p:cNvSpPr txBox="1">
            <a:spLocks noChangeArrowheads="1"/>
          </p:cNvSpPr>
          <p:nvPr/>
        </p:nvSpPr>
        <p:spPr bwMode="auto">
          <a:xfrm>
            <a:off x="4619625" y="257175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000">
                <a:effectLst/>
                <a:latin typeface="Times New Roman" panose="02020603050405020304" pitchFamily="18" charset="0"/>
              </a:rPr>
              <a:t>Measuring at any selected location</a:t>
            </a:r>
            <a:br>
              <a:rPr lang="en-US" altLang="en-US" sz="2000">
                <a:effectLst/>
                <a:latin typeface="Times New Roman" panose="02020603050405020304" pitchFamily="18" charset="0"/>
              </a:rPr>
            </a:br>
            <a:r>
              <a:rPr lang="en-US" altLang="en-US" sz="2000">
                <a:effectLst/>
                <a:latin typeface="Times New Roman" panose="02020603050405020304" pitchFamily="18" charset="0"/>
              </a:rPr>
              <a:t>                 (Single Point)</a:t>
            </a:r>
          </a:p>
          <a:p>
            <a:pPr eaLnBrk="0" hangingPunct="0">
              <a:spcBef>
                <a:spcPct val="0"/>
              </a:spcBef>
            </a:pPr>
            <a:endParaRPr lang="en-US" altLang="en-US" sz="2000">
              <a:effectLst/>
              <a:latin typeface="Times New Roman" panose="02020603050405020304" pitchFamily="18" charset="0"/>
            </a:endParaRPr>
          </a:p>
        </p:txBody>
      </p:sp>
      <p:sp>
        <p:nvSpPr>
          <p:cNvPr id="133138" name="Line 18"/>
          <p:cNvSpPr>
            <a:spLocks noChangeShapeType="1"/>
          </p:cNvSpPr>
          <p:nvPr/>
        </p:nvSpPr>
        <p:spPr bwMode="auto">
          <a:xfrm flipH="1" flipV="1">
            <a:off x="4391025" y="2990850"/>
            <a:ext cx="1066800" cy="0"/>
          </a:xfrm>
          <a:prstGeom prst="line">
            <a:avLst/>
          </a:prstGeom>
          <a:noFill/>
          <a:ln w="9525">
            <a:solidFill>
              <a:srgbClr val="E7B65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3148" name="Picture 28"/>
          <p:cNvPicPr>
            <a:picLocks noChangeAspect="1" noChangeArrowheads="1"/>
          </p:cNvPicPr>
          <p:nvPr/>
        </p:nvPicPr>
        <p:blipFill>
          <a:blip r:embed="rId3">
            <a:extLst>
              <a:ext uri="{28A0092B-C50C-407E-A947-70E740481C1C}">
                <a14:useLocalDpi xmlns:a14="http://schemas.microsoft.com/office/drawing/2010/main" val="0"/>
              </a:ext>
            </a:extLst>
          </a:blip>
          <a:srcRect l="3445" t="33937" r="20746" b="26508"/>
          <a:stretch>
            <a:fillRect/>
          </a:stretch>
        </p:blipFill>
        <p:spPr bwMode="auto">
          <a:xfrm>
            <a:off x="1047750" y="2743200"/>
            <a:ext cx="283845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3150" name="Rectangle 30"/>
          <p:cNvSpPr>
            <a:spLocks noChangeArrowheads="1"/>
          </p:cNvSpPr>
          <p:nvPr/>
        </p:nvSpPr>
        <p:spPr bwMode="auto">
          <a:xfrm>
            <a:off x="1833563" y="1371600"/>
            <a:ext cx="9144000" cy="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33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31749" name="Text Box 5"/>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31751" name="Text Box 7"/>
          <p:cNvSpPr txBox="1">
            <a:spLocks noChangeArrowheads="1"/>
          </p:cNvSpPr>
          <p:nvPr/>
        </p:nvSpPr>
        <p:spPr bwMode="auto">
          <a:xfrm>
            <a:off x="3886200" y="1981200"/>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1800" b="1">
                <a:effectLst>
                  <a:outerShdw blurRad="38100" dist="38100" dir="2700000" algn="tl">
                    <a:srgbClr val="000000"/>
                  </a:outerShdw>
                </a:effectLst>
              </a:rPr>
              <a:t> Automatically measures and plots    </a:t>
            </a:r>
            <a:br>
              <a:rPr lang="en-US" altLang="en-US" sz="1800" b="1">
                <a:effectLst>
                  <a:outerShdw blurRad="38100" dist="38100" dir="2700000" algn="tl">
                    <a:srgbClr val="000000"/>
                  </a:outerShdw>
                </a:effectLst>
              </a:rPr>
            </a:br>
            <a:r>
              <a:rPr lang="en-US" altLang="en-US" sz="1800" b="1">
                <a:effectLst>
                  <a:outerShdw blurRad="38100" dist="38100" dir="2700000" algn="tl">
                    <a:srgbClr val="000000"/>
                  </a:outerShdw>
                </a:effectLst>
              </a:rPr>
              <a:t>  stress or retardation vs. position</a:t>
            </a:r>
          </a:p>
        </p:txBody>
      </p:sp>
      <p:sp>
        <p:nvSpPr>
          <p:cNvPr id="31752" name="Text Box 8"/>
          <p:cNvSpPr txBox="1">
            <a:spLocks noChangeArrowheads="1"/>
          </p:cNvSpPr>
          <p:nvPr/>
        </p:nvSpPr>
        <p:spPr bwMode="auto">
          <a:xfrm>
            <a:off x="3886200" y="2667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1800" b="1">
                <a:effectLst>
                  <a:outerShdw blurRad="38100" dist="38100" dir="2700000" algn="tl">
                    <a:srgbClr val="000000"/>
                  </a:outerShdw>
                </a:effectLst>
              </a:rPr>
              <a:t> Ideal for automotive glass applications</a:t>
            </a:r>
          </a:p>
        </p:txBody>
      </p:sp>
      <p:sp>
        <p:nvSpPr>
          <p:cNvPr id="31753" name="Text Box 9"/>
          <p:cNvSpPr txBox="1">
            <a:spLocks noChangeArrowheads="1"/>
          </p:cNvSpPr>
          <p:nvPr/>
        </p:nvSpPr>
        <p:spPr bwMode="auto">
          <a:xfrm>
            <a:off x="3886200" y="31242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1800" b="1">
                <a:effectLst>
                  <a:outerShdw blurRad="38100" dist="38100" dir="2700000" algn="tl">
                    <a:srgbClr val="000000"/>
                  </a:outerShdw>
                </a:effectLst>
              </a:rPr>
              <a:t> Portable operation for fast QC</a:t>
            </a:r>
          </a:p>
        </p:txBody>
      </p:sp>
      <p:sp>
        <p:nvSpPr>
          <p:cNvPr id="31754" name="Text Box 10"/>
          <p:cNvSpPr txBox="1">
            <a:spLocks noChangeArrowheads="1"/>
          </p:cNvSpPr>
          <p:nvPr/>
        </p:nvSpPr>
        <p:spPr bwMode="auto">
          <a:xfrm>
            <a:off x="3886200" y="35814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1800" b="1">
                <a:effectLst>
                  <a:outerShdw blurRad="38100" dist="38100" dir="2700000" algn="tl">
                    <a:srgbClr val="000000"/>
                  </a:outerShdw>
                </a:effectLst>
              </a:rPr>
              <a:t> Variety of data storage options</a:t>
            </a:r>
          </a:p>
        </p:txBody>
      </p:sp>
      <p:sp>
        <p:nvSpPr>
          <p:cNvPr id="31755" name="Text Box 11"/>
          <p:cNvSpPr txBox="1">
            <a:spLocks noChangeArrowheads="1"/>
          </p:cNvSpPr>
          <p:nvPr/>
        </p:nvSpPr>
        <p:spPr bwMode="auto">
          <a:xfrm>
            <a:off x="3886200" y="4038600"/>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1800" b="1">
                <a:effectLst>
                  <a:outerShdw blurRad="38100" dist="38100" dir="2700000" algn="tl">
                    <a:srgbClr val="000000"/>
                  </a:outerShdw>
                </a:effectLst>
              </a:rPr>
              <a:t> Single-point, multiple-point, and </a:t>
            </a:r>
            <a:br>
              <a:rPr lang="en-US" altLang="en-US" sz="1800" b="1">
                <a:effectLst>
                  <a:outerShdw blurRad="38100" dist="38100" dir="2700000" algn="tl">
                    <a:srgbClr val="000000"/>
                  </a:outerShdw>
                </a:effectLst>
              </a:rPr>
            </a:br>
            <a:r>
              <a:rPr lang="en-US" altLang="en-US" sz="1800" b="1">
                <a:effectLst>
                  <a:outerShdw blurRad="38100" dist="38100" dir="2700000" algn="tl">
                    <a:srgbClr val="000000"/>
                  </a:outerShdw>
                </a:effectLst>
              </a:rPr>
              <a:t>  auto-scan modes</a:t>
            </a:r>
          </a:p>
        </p:txBody>
      </p:sp>
      <p:pic>
        <p:nvPicPr>
          <p:cNvPr id="31757" name="Picture 13" descr="C:\WINDOWS\Desktop\STI pix\PESL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133600"/>
            <a:ext cx="2647950" cy="2971800"/>
          </a:xfrm>
          <a:prstGeom prst="rect">
            <a:avLst/>
          </a:prstGeom>
          <a:noFill/>
          <a:extLst>
            <a:ext uri="{909E8E84-426E-40DD-AFC4-6F175D3DCCD1}">
              <a14:hiddenFill xmlns:a14="http://schemas.microsoft.com/office/drawing/2010/main">
                <a:solidFill>
                  <a:srgbClr val="FFFFFF"/>
                </a:solidFill>
              </a14:hiddenFill>
            </a:ext>
          </a:extLst>
        </p:spPr>
      </p:pic>
      <p:sp>
        <p:nvSpPr>
          <p:cNvPr id="31758" name="AutoShape 1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9" name="Text Box 15"/>
          <p:cNvSpPr txBox="1">
            <a:spLocks noChangeArrowheads="1"/>
          </p:cNvSpPr>
          <p:nvPr/>
        </p:nvSpPr>
        <p:spPr bwMode="auto">
          <a:xfrm>
            <a:off x="3886200" y="4724400"/>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1800" b="1">
                <a:effectLst>
                  <a:outerShdw blurRad="38100" dist="38100" dir="2700000" algn="tl">
                    <a:srgbClr val="000000"/>
                  </a:outerShdw>
                </a:effectLst>
              </a:rPr>
              <a:t> Works with tempered or heat-</a:t>
            </a:r>
            <a:br>
              <a:rPr lang="en-US" altLang="en-US" sz="1800" b="1">
                <a:effectLst>
                  <a:outerShdw blurRad="38100" dist="38100" dir="2700000" algn="tl">
                    <a:srgbClr val="000000"/>
                  </a:outerShdw>
                </a:effectLst>
              </a:rPr>
            </a:br>
            <a:r>
              <a:rPr lang="en-US" altLang="en-US" sz="1800" b="1">
                <a:effectLst>
                  <a:outerShdw blurRad="38100" dist="38100" dir="2700000" algn="tl">
                    <a:srgbClr val="000000"/>
                  </a:outerShdw>
                </a:effectLst>
              </a:rPr>
              <a:t>  strengthened glass</a:t>
            </a:r>
          </a:p>
        </p:txBody>
      </p:sp>
      <p:sp>
        <p:nvSpPr>
          <p:cNvPr id="31761" name="Text Box 17"/>
          <p:cNvSpPr txBox="1">
            <a:spLocks noChangeArrowheads="1"/>
          </p:cNvSpPr>
          <p:nvPr/>
        </p:nvSpPr>
        <p:spPr bwMode="auto">
          <a:xfrm>
            <a:off x="4038600" y="1524000"/>
            <a:ext cx="7162800" cy="36671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effectLst>
                  <a:outerShdw blurRad="38100" dist="38100" dir="2700000" algn="tl">
                    <a:srgbClr val="000000"/>
                  </a:outerShdw>
                </a:effectLst>
              </a:rPr>
              <a:t>Features and Benefits:</a:t>
            </a:r>
          </a:p>
        </p:txBody>
      </p:sp>
      <p:sp>
        <p:nvSpPr>
          <p:cNvPr id="31762" name="Text Box 18"/>
          <p:cNvSpPr txBox="1">
            <a:spLocks noChangeArrowheads="1"/>
          </p:cNvSpPr>
          <p:nvPr/>
        </p:nvSpPr>
        <p:spPr bwMode="auto">
          <a:xfrm>
            <a:off x="4632325" y="5900738"/>
            <a:ext cx="1387475" cy="274637"/>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effectLst>
                <a:outerShdw blurRad="38100" dist="38100" dir="2700000" algn="tl">
                  <a:srgbClr val="000000"/>
                </a:outerShdw>
              </a:effectLst>
            </a:endParaRPr>
          </a:p>
        </p:txBody>
      </p:sp>
      <p:sp>
        <p:nvSpPr>
          <p:cNvPr id="31763" name="Line 19"/>
          <p:cNvSpPr>
            <a:spLocks noChangeShapeType="1"/>
          </p:cNvSpPr>
          <p:nvPr/>
        </p:nvSpPr>
        <p:spPr bwMode="auto">
          <a:xfrm>
            <a:off x="6781800" y="6324600"/>
            <a:ext cx="914400" cy="0"/>
          </a:xfrm>
          <a:prstGeom prst="line">
            <a:avLst/>
          </a:prstGeom>
          <a:noFill/>
          <a:ln w="762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764" name="Text Box 20"/>
          <p:cNvSpPr txBox="1">
            <a:spLocks noChangeArrowheads="1"/>
          </p:cNvSpPr>
          <p:nvPr/>
        </p:nvSpPr>
        <p:spPr bwMode="auto">
          <a:xfrm>
            <a:off x="6705600" y="5638800"/>
            <a:ext cx="990600" cy="63976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effectLst>
                  <a:outerShdw blurRad="38100" dist="38100" dir="2700000" algn="tl">
                    <a:srgbClr val="000000"/>
                  </a:outerShdw>
                </a:effectLst>
              </a:rPr>
              <a:t>Click button to go to next slide.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500" fill="hold"/>
                                        <p:tgtEl>
                                          <p:spTgt spid="31751"/>
                                        </p:tgtEl>
                                        <p:attrNameLst>
                                          <p:attrName>ppt_x</p:attrName>
                                        </p:attrNameLst>
                                      </p:cBhvr>
                                      <p:tavLst>
                                        <p:tav tm="0">
                                          <p:val>
                                            <p:strVal val="0-#ppt_w/2"/>
                                          </p:val>
                                        </p:tav>
                                        <p:tav tm="100000">
                                          <p:val>
                                            <p:strVal val="#ppt_x"/>
                                          </p:val>
                                        </p:tav>
                                      </p:tavLst>
                                    </p:anim>
                                    <p:anim calcmode="lin" valueType="num">
                                      <p:cBhvr additive="base">
                                        <p:cTn id="8" dur="500" fill="hold"/>
                                        <p:tgtEl>
                                          <p:spTgt spid="3175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31752"/>
                                        </p:tgtEl>
                                        <p:attrNameLst>
                                          <p:attrName>style.visibility</p:attrName>
                                        </p:attrNameLst>
                                      </p:cBhvr>
                                      <p:to>
                                        <p:strVal val="visible"/>
                                      </p:to>
                                    </p:set>
                                    <p:anim calcmode="lin" valueType="num">
                                      <p:cBhvr additive="base">
                                        <p:cTn id="12" dur="500" fill="hold"/>
                                        <p:tgtEl>
                                          <p:spTgt spid="31752"/>
                                        </p:tgtEl>
                                        <p:attrNameLst>
                                          <p:attrName>ppt_x</p:attrName>
                                        </p:attrNameLst>
                                      </p:cBhvr>
                                      <p:tavLst>
                                        <p:tav tm="0">
                                          <p:val>
                                            <p:strVal val="0-#ppt_w/2"/>
                                          </p:val>
                                        </p:tav>
                                        <p:tav tm="100000">
                                          <p:val>
                                            <p:strVal val="#ppt_x"/>
                                          </p:val>
                                        </p:tav>
                                      </p:tavLst>
                                    </p:anim>
                                    <p:anim calcmode="lin" valueType="num">
                                      <p:cBhvr additive="base">
                                        <p:cTn id="13" dur="500" fill="hold"/>
                                        <p:tgtEl>
                                          <p:spTgt spid="3175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2000"/>
                                  </p:stCondLst>
                                  <p:childTnLst>
                                    <p:set>
                                      <p:cBhvr>
                                        <p:cTn id="16" dur="1" fill="hold">
                                          <p:stCondLst>
                                            <p:cond delay="0"/>
                                          </p:stCondLst>
                                        </p:cTn>
                                        <p:tgtEl>
                                          <p:spTgt spid="31753"/>
                                        </p:tgtEl>
                                        <p:attrNameLst>
                                          <p:attrName>style.visibility</p:attrName>
                                        </p:attrNameLst>
                                      </p:cBhvr>
                                      <p:to>
                                        <p:strVal val="visible"/>
                                      </p:to>
                                    </p:set>
                                    <p:anim calcmode="lin" valueType="num">
                                      <p:cBhvr additive="base">
                                        <p:cTn id="17" dur="500" fill="hold"/>
                                        <p:tgtEl>
                                          <p:spTgt spid="31753"/>
                                        </p:tgtEl>
                                        <p:attrNameLst>
                                          <p:attrName>ppt_x</p:attrName>
                                        </p:attrNameLst>
                                      </p:cBhvr>
                                      <p:tavLst>
                                        <p:tav tm="0">
                                          <p:val>
                                            <p:strVal val="0-#ppt_w/2"/>
                                          </p:val>
                                        </p:tav>
                                        <p:tav tm="100000">
                                          <p:val>
                                            <p:strVal val="#ppt_x"/>
                                          </p:val>
                                        </p:tav>
                                      </p:tavLst>
                                    </p:anim>
                                    <p:anim calcmode="lin" valueType="num">
                                      <p:cBhvr additive="base">
                                        <p:cTn id="18" dur="500" fill="hold"/>
                                        <p:tgtEl>
                                          <p:spTgt spid="3175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500"/>
                            </p:stCondLst>
                            <p:childTnLst>
                              <p:par>
                                <p:cTn id="20" presetID="2" presetClass="entr" presetSubtype="8" fill="hold" grpId="0" nodeType="afterEffect">
                                  <p:stCondLst>
                                    <p:cond delay="2000"/>
                                  </p:stCondLst>
                                  <p:childTnLst>
                                    <p:set>
                                      <p:cBhvr>
                                        <p:cTn id="21" dur="1" fill="hold">
                                          <p:stCondLst>
                                            <p:cond delay="0"/>
                                          </p:stCondLst>
                                        </p:cTn>
                                        <p:tgtEl>
                                          <p:spTgt spid="31754"/>
                                        </p:tgtEl>
                                        <p:attrNameLst>
                                          <p:attrName>style.visibility</p:attrName>
                                        </p:attrNameLst>
                                      </p:cBhvr>
                                      <p:to>
                                        <p:strVal val="visible"/>
                                      </p:to>
                                    </p:set>
                                    <p:anim calcmode="lin" valueType="num">
                                      <p:cBhvr additive="base">
                                        <p:cTn id="22" dur="500" fill="hold"/>
                                        <p:tgtEl>
                                          <p:spTgt spid="31754"/>
                                        </p:tgtEl>
                                        <p:attrNameLst>
                                          <p:attrName>ppt_x</p:attrName>
                                        </p:attrNameLst>
                                      </p:cBhvr>
                                      <p:tavLst>
                                        <p:tav tm="0">
                                          <p:val>
                                            <p:strVal val="0-#ppt_w/2"/>
                                          </p:val>
                                        </p:tav>
                                        <p:tav tm="100000">
                                          <p:val>
                                            <p:strVal val="#ppt_x"/>
                                          </p:val>
                                        </p:tav>
                                      </p:tavLst>
                                    </p:anim>
                                    <p:anim calcmode="lin" valueType="num">
                                      <p:cBhvr additive="base">
                                        <p:cTn id="23" dur="500" fill="hold"/>
                                        <p:tgtEl>
                                          <p:spTgt spid="3175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grpId="0" nodeType="afterEffect">
                                  <p:stCondLst>
                                    <p:cond delay="2000"/>
                                  </p:stCondLst>
                                  <p:childTnLst>
                                    <p:set>
                                      <p:cBhvr>
                                        <p:cTn id="26" dur="1" fill="hold">
                                          <p:stCondLst>
                                            <p:cond delay="0"/>
                                          </p:stCondLst>
                                        </p:cTn>
                                        <p:tgtEl>
                                          <p:spTgt spid="31755"/>
                                        </p:tgtEl>
                                        <p:attrNameLst>
                                          <p:attrName>style.visibility</p:attrName>
                                        </p:attrNameLst>
                                      </p:cBhvr>
                                      <p:to>
                                        <p:strVal val="visible"/>
                                      </p:to>
                                    </p:set>
                                    <p:anim calcmode="lin" valueType="num">
                                      <p:cBhvr additive="base">
                                        <p:cTn id="27" dur="500" fill="hold"/>
                                        <p:tgtEl>
                                          <p:spTgt spid="31755"/>
                                        </p:tgtEl>
                                        <p:attrNameLst>
                                          <p:attrName>ppt_x</p:attrName>
                                        </p:attrNameLst>
                                      </p:cBhvr>
                                      <p:tavLst>
                                        <p:tav tm="0">
                                          <p:val>
                                            <p:strVal val="0-#ppt_w/2"/>
                                          </p:val>
                                        </p:tav>
                                        <p:tav tm="100000">
                                          <p:val>
                                            <p:strVal val="#ppt_x"/>
                                          </p:val>
                                        </p:tav>
                                      </p:tavLst>
                                    </p:anim>
                                    <p:anim calcmode="lin" valueType="num">
                                      <p:cBhvr additive="base">
                                        <p:cTn id="28" dur="500" fill="hold"/>
                                        <p:tgtEl>
                                          <p:spTgt spid="3175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500"/>
                            </p:stCondLst>
                            <p:childTnLst>
                              <p:par>
                                <p:cTn id="30" presetID="2" presetClass="entr" presetSubtype="8" fill="hold" grpId="0" nodeType="afterEffect">
                                  <p:stCondLst>
                                    <p:cond delay="2000"/>
                                  </p:stCondLst>
                                  <p:childTnLst>
                                    <p:set>
                                      <p:cBhvr>
                                        <p:cTn id="31" dur="1" fill="hold">
                                          <p:stCondLst>
                                            <p:cond delay="0"/>
                                          </p:stCondLst>
                                        </p:cTn>
                                        <p:tgtEl>
                                          <p:spTgt spid="31759"/>
                                        </p:tgtEl>
                                        <p:attrNameLst>
                                          <p:attrName>style.visibility</p:attrName>
                                        </p:attrNameLst>
                                      </p:cBhvr>
                                      <p:to>
                                        <p:strVal val="visible"/>
                                      </p:to>
                                    </p:set>
                                    <p:anim calcmode="lin" valueType="num">
                                      <p:cBhvr additive="base">
                                        <p:cTn id="32" dur="500" fill="hold"/>
                                        <p:tgtEl>
                                          <p:spTgt spid="31759"/>
                                        </p:tgtEl>
                                        <p:attrNameLst>
                                          <p:attrName>ppt_x</p:attrName>
                                        </p:attrNameLst>
                                      </p:cBhvr>
                                      <p:tavLst>
                                        <p:tav tm="0">
                                          <p:val>
                                            <p:strVal val="0-#ppt_w/2"/>
                                          </p:val>
                                        </p:tav>
                                        <p:tav tm="100000">
                                          <p:val>
                                            <p:strVal val="#ppt_x"/>
                                          </p:val>
                                        </p:tav>
                                      </p:tavLst>
                                    </p:anim>
                                    <p:anim calcmode="lin" valueType="num">
                                      <p:cBhvr additive="base">
                                        <p:cTn id="33" dur="500" fill="hold"/>
                                        <p:tgtEl>
                                          <p:spTgt spid="3175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3000"/>
                            </p:stCondLst>
                            <p:childTnLst>
                              <p:par>
                                <p:cTn id="35" presetID="2" presetClass="entr" presetSubtype="8" fill="hold" grpId="0" nodeType="afterEffect">
                                  <p:stCondLst>
                                    <p:cond delay="0"/>
                                  </p:stCondLst>
                                  <p:childTnLst>
                                    <p:set>
                                      <p:cBhvr>
                                        <p:cTn id="36" dur="1" fill="hold">
                                          <p:stCondLst>
                                            <p:cond delay="0"/>
                                          </p:stCondLst>
                                        </p:cTn>
                                        <p:tgtEl>
                                          <p:spTgt spid="31763"/>
                                        </p:tgtEl>
                                        <p:attrNameLst>
                                          <p:attrName>style.visibility</p:attrName>
                                        </p:attrNameLst>
                                      </p:cBhvr>
                                      <p:to>
                                        <p:strVal val="visible"/>
                                      </p:to>
                                    </p:set>
                                    <p:anim calcmode="lin" valueType="num">
                                      <p:cBhvr additive="base">
                                        <p:cTn id="37" dur="500" fill="hold"/>
                                        <p:tgtEl>
                                          <p:spTgt spid="31763"/>
                                        </p:tgtEl>
                                        <p:attrNameLst>
                                          <p:attrName>ppt_x</p:attrName>
                                        </p:attrNameLst>
                                      </p:cBhvr>
                                      <p:tavLst>
                                        <p:tav tm="0">
                                          <p:val>
                                            <p:strVal val="0-#ppt_w/2"/>
                                          </p:val>
                                        </p:tav>
                                        <p:tav tm="100000">
                                          <p:val>
                                            <p:strVal val="#ppt_x"/>
                                          </p:val>
                                        </p:tav>
                                      </p:tavLst>
                                    </p:anim>
                                    <p:anim calcmode="lin" valueType="num">
                                      <p:cBhvr additive="base">
                                        <p:cTn id="38" dur="500" fill="hold"/>
                                        <p:tgtEl>
                                          <p:spTgt spid="3176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3500"/>
                            </p:stCondLst>
                            <p:childTnLst>
                              <p:par>
                                <p:cTn id="40" presetID="1" presetClass="entr" presetSubtype="0" fill="hold" grpId="0" nodeType="afterEffect">
                                  <p:stCondLst>
                                    <p:cond delay="1000"/>
                                  </p:stCondLst>
                                  <p:childTnLst>
                                    <p:set>
                                      <p:cBhvr>
                                        <p:cTn id="41" dur="1" fill="hold">
                                          <p:stCondLst>
                                            <p:cond delay="499"/>
                                          </p:stCondLst>
                                        </p:cTn>
                                        <p:tgtEl>
                                          <p:spTgt spid="31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utoUpdateAnimBg="0"/>
      <p:bldP spid="31752" grpId="0" autoUpdateAnimBg="0"/>
      <p:bldP spid="31753" grpId="0" autoUpdateAnimBg="0"/>
      <p:bldP spid="31754" grpId="0" autoUpdateAnimBg="0"/>
      <p:bldP spid="31755" grpId="0" autoUpdateAnimBg="0"/>
      <p:bldP spid="31759" grpId="0" autoUpdateAnimBg="0"/>
      <p:bldP spid="31763" grpId="0" animBg="1"/>
      <p:bldP spid="3176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pic>
        <p:nvPicPr>
          <p:cNvPr id="134172" name="Picture 28"/>
          <p:cNvPicPr>
            <a:picLocks noChangeAspect="1" noChangeArrowheads="1"/>
          </p:cNvPicPr>
          <p:nvPr/>
        </p:nvPicPr>
        <p:blipFill>
          <a:blip r:embed="rId2">
            <a:extLst>
              <a:ext uri="{28A0092B-C50C-407E-A947-70E740481C1C}">
                <a14:useLocalDpi xmlns:a14="http://schemas.microsoft.com/office/drawing/2010/main" val="0"/>
              </a:ext>
            </a:extLst>
          </a:blip>
          <a:srcRect b="5556"/>
          <a:stretch>
            <a:fillRect/>
          </a:stretch>
        </p:blipFill>
        <p:spPr bwMode="auto">
          <a:xfrm>
            <a:off x="971550" y="2286000"/>
            <a:ext cx="36576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34147"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34148"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1" name="Text Box 7"/>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sp>
        <p:nvSpPr>
          <p:cNvPr id="134157" name="Text Box 13"/>
          <p:cNvSpPr txBox="1">
            <a:spLocks noChangeArrowheads="1"/>
          </p:cNvSpPr>
          <p:nvPr/>
        </p:nvSpPr>
        <p:spPr bwMode="auto">
          <a:xfrm>
            <a:off x="4648200" y="2847975"/>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000">
                <a:effectLst/>
                <a:latin typeface="Times New Roman" panose="02020603050405020304" pitchFamily="18" charset="0"/>
              </a:rPr>
              <a:t>Measuring at multiple locations</a:t>
            </a:r>
            <a:br>
              <a:rPr lang="en-US" altLang="en-US" sz="2000">
                <a:effectLst/>
                <a:latin typeface="Times New Roman" panose="02020603050405020304" pitchFamily="18" charset="0"/>
              </a:rPr>
            </a:br>
            <a:r>
              <a:rPr lang="en-US" altLang="en-US" sz="2000">
                <a:effectLst/>
                <a:latin typeface="Times New Roman" panose="02020603050405020304" pitchFamily="18" charset="0"/>
              </a:rPr>
              <a:t>            (Multiple Point)</a:t>
            </a:r>
          </a:p>
          <a:p>
            <a:pPr eaLnBrk="0" hangingPunct="0">
              <a:spcBef>
                <a:spcPct val="0"/>
              </a:spcBef>
            </a:pPr>
            <a:endParaRPr lang="en-US" altLang="en-US" sz="2000">
              <a:effectLst/>
              <a:latin typeface="Times New Roman" panose="02020603050405020304" pitchFamily="18" charset="0"/>
            </a:endParaRPr>
          </a:p>
        </p:txBody>
      </p:sp>
      <p:sp>
        <p:nvSpPr>
          <p:cNvPr id="134163" name="Line 19"/>
          <p:cNvSpPr>
            <a:spLocks noChangeShapeType="1"/>
          </p:cNvSpPr>
          <p:nvPr/>
        </p:nvSpPr>
        <p:spPr bwMode="auto">
          <a:xfrm flipH="1" flipV="1">
            <a:off x="4427538" y="3228975"/>
            <a:ext cx="1066800" cy="0"/>
          </a:xfrm>
          <a:prstGeom prst="line">
            <a:avLst/>
          </a:prstGeom>
          <a:noFill/>
          <a:ln w="9525">
            <a:solidFill>
              <a:srgbClr val="E7B65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73" name="Rectangle 29"/>
          <p:cNvSpPr>
            <a:spLocks noChangeArrowheads="1"/>
          </p:cNvSpPr>
          <p:nvPr/>
        </p:nvSpPr>
        <p:spPr bwMode="auto">
          <a:xfrm>
            <a:off x="1524000" y="1143000"/>
            <a:ext cx="9144000" cy="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4174" name="Picture 30"/>
          <p:cNvPicPr>
            <a:picLocks noChangeAspect="1" noChangeArrowheads="1"/>
          </p:cNvPicPr>
          <p:nvPr/>
        </p:nvPicPr>
        <p:blipFill>
          <a:blip r:embed="rId3">
            <a:extLst>
              <a:ext uri="{28A0092B-C50C-407E-A947-70E740481C1C}">
                <a14:useLocalDpi xmlns:a14="http://schemas.microsoft.com/office/drawing/2010/main" val="0"/>
              </a:ext>
            </a:extLst>
          </a:blip>
          <a:srcRect l="36087" t="35185" r="36087" b="38889"/>
          <a:stretch>
            <a:fillRect/>
          </a:stretch>
        </p:blipFill>
        <p:spPr bwMode="auto">
          <a:xfrm>
            <a:off x="1981200" y="3048000"/>
            <a:ext cx="15240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pic>
        <p:nvPicPr>
          <p:cNvPr id="13519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1748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0"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35171"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35172"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5" name="Text Box 7"/>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sp>
        <p:nvSpPr>
          <p:cNvPr id="135182" name="Text Box 14"/>
          <p:cNvSpPr txBox="1">
            <a:spLocks noChangeArrowheads="1"/>
          </p:cNvSpPr>
          <p:nvPr/>
        </p:nvSpPr>
        <p:spPr bwMode="auto">
          <a:xfrm>
            <a:off x="4619625" y="3067050"/>
            <a:ext cx="414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000">
                <a:effectLst/>
                <a:latin typeface="Times New Roman" panose="02020603050405020304" pitchFamily="18" charset="0"/>
              </a:rPr>
              <a:t>Default and user-defined parameters</a:t>
            </a:r>
            <a:r>
              <a:rPr lang="en-US" altLang="en-US" sz="1600">
                <a:effectLst/>
                <a:latin typeface="Times New Roman" panose="02020603050405020304" pitchFamily="18" charset="0"/>
              </a:rPr>
              <a:t> </a:t>
            </a:r>
          </a:p>
          <a:p>
            <a:pPr eaLnBrk="0" hangingPunct="0">
              <a:spcBef>
                <a:spcPct val="0"/>
              </a:spcBef>
            </a:pPr>
            <a:endParaRPr lang="en-US" altLang="en-US" sz="1600">
              <a:effectLst/>
              <a:latin typeface="Times New Roman" panose="02020603050405020304" pitchFamily="18" charset="0"/>
            </a:endParaRPr>
          </a:p>
          <a:p>
            <a:pPr eaLnBrk="0" hangingPunct="0">
              <a:spcBef>
                <a:spcPct val="0"/>
              </a:spcBef>
            </a:pPr>
            <a:endParaRPr lang="en-US" altLang="en-US">
              <a:solidFill>
                <a:schemeClr val="tx1"/>
              </a:solidFill>
              <a:effectLst/>
              <a:latin typeface="Times New Roman" panose="02020603050405020304" pitchFamily="18" charset="0"/>
            </a:endParaRPr>
          </a:p>
        </p:txBody>
      </p:sp>
      <p:sp>
        <p:nvSpPr>
          <p:cNvPr id="135188" name="Line 20"/>
          <p:cNvSpPr>
            <a:spLocks noChangeShapeType="1"/>
          </p:cNvSpPr>
          <p:nvPr/>
        </p:nvSpPr>
        <p:spPr bwMode="auto">
          <a:xfrm flipH="1" flipV="1">
            <a:off x="4410075" y="3448050"/>
            <a:ext cx="1066800" cy="0"/>
          </a:xfrm>
          <a:prstGeom prst="line">
            <a:avLst/>
          </a:prstGeom>
          <a:noFill/>
          <a:ln w="9525">
            <a:solidFill>
              <a:srgbClr val="E7B65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196" name="Rectangle 28"/>
          <p:cNvSpPr>
            <a:spLocks noChangeArrowheads="1"/>
          </p:cNvSpPr>
          <p:nvPr/>
        </p:nvSpPr>
        <p:spPr bwMode="auto">
          <a:xfrm>
            <a:off x="914400" y="685800"/>
            <a:ext cx="9144000" cy="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5195" name="Picture 27"/>
          <p:cNvPicPr>
            <a:picLocks noChangeAspect="1" noChangeArrowheads="1"/>
          </p:cNvPicPr>
          <p:nvPr/>
        </p:nvPicPr>
        <p:blipFill>
          <a:blip r:embed="rId3">
            <a:extLst>
              <a:ext uri="{28A0092B-C50C-407E-A947-70E740481C1C}">
                <a14:useLocalDpi xmlns:a14="http://schemas.microsoft.com/office/drawing/2010/main" val="0"/>
              </a:ext>
            </a:extLst>
          </a:blip>
          <a:srcRect l="29741" t="17744" r="29034" b="21371"/>
          <a:stretch>
            <a:fillRect/>
          </a:stretch>
        </p:blipFill>
        <p:spPr bwMode="auto">
          <a:xfrm>
            <a:off x="1752600" y="2667000"/>
            <a:ext cx="16510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5195"/>
                                        </p:tgtEl>
                                        <p:attrNameLst>
                                          <p:attrName>style.visibility</p:attrName>
                                        </p:attrNameLst>
                                      </p:cBhvr>
                                      <p:to>
                                        <p:strVal val="visible"/>
                                      </p:to>
                                    </p:set>
                                    <p:animEffect transition="in" filter="dissolve">
                                      <p:cBhvr>
                                        <p:cTn id="7" dur="500"/>
                                        <p:tgtEl>
                                          <p:spTgt spid="135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pic>
        <p:nvPicPr>
          <p:cNvPr id="136218"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1748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36195"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36196"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9" name="Text Box 7"/>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sp>
        <p:nvSpPr>
          <p:cNvPr id="136207" name="Text Box 15"/>
          <p:cNvSpPr txBox="1">
            <a:spLocks noChangeArrowheads="1"/>
          </p:cNvSpPr>
          <p:nvPr/>
        </p:nvSpPr>
        <p:spPr bwMode="auto">
          <a:xfrm>
            <a:off x="4610100" y="3324225"/>
            <a:ext cx="32273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000">
                <a:effectLst/>
                <a:latin typeface="Times New Roman" panose="02020603050405020304" pitchFamily="18" charset="0"/>
              </a:rPr>
              <a:t>Auto-calibration</a:t>
            </a:r>
          </a:p>
        </p:txBody>
      </p:sp>
      <p:sp>
        <p:nvSpPr>
          <p:cNvPr id="136213" name="Line 21"/>
          <p:cNvSpPr>
            <a:spLocks noChangeShapeType="1"/>
          </p:cNvSpPr>
          <p:nvPr/>
        </p:nvSpPr>
        <p:spPr bwMode="auto">
          <a:xfrm flipH="1" flipV="1">
            <a:off x="4391025" y="3705225"/>
            <a:ext cx="1066800" cy="0"/>
          </a:xfrm>
          <a:prstGeom prst="line">
            <a:avLst/>
          </a:prstGeom>
          <a:noFill/>
          <a:ln w="9525">
            <a:solidFill>
              <a:srgbClr val="E7B65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220" name="Rectangle 28"/>
          <p:cNvSpPr>
            <a:spLocks noChangeArrowheads="1"/>
          </p:cNvSpPr>
          <p:nvPr/>
        </p:nvSpPr>
        <p:spPr bwMode="auto">
          <a:xfrm>
            <a:off x="914400" y="685800"/>
            <a:ext cx="9144000" cy="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6221" name="Rectangle 29"/>
          <p:cNvSpPr>
            <a:spLocks noChangeArrowheads="1"/>
          </p:cNvSpPr>
          <p:nvPr/>
        </p:nvSpPr>
        <p:spPr bwMode="auto">
          <a:xfrm>
            <a:off x="1066800" y="2667000"/>
            <a:ext cx="2743200" cy="144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136219" name="Picture 27"/>
          <p:cNvPicPr>
            <a:picLocks noChangeAspect="1" noChangeArrowheads="1"/>
          </p:cNvPicPr>
          <p:nvPr/>
        </p:nvPicPr>
        <p:blipFill>
          <a:blip r:embed="rId3">
            <a:extLst>
              <a:ext uri="{28A0092B-C50C-407E-A947-70E740481C1C}">
                <a14:useLocalDpi xmlns:a14="http://schemas.microsoft.com/office/drawing/2010/main" val="0"/>
              </a:ext>
            </a:extLst>
          </a:blip>
          <a:srcRect l="22070" t="36972" r="41913" b="37675"/>
          <a:stretch>
            <a:fillRect/>
          </a:stretch>
        </p:blipFill>
        <p:spPr bwMode="auto">
          <a:xfrm>
            <a:off x="1143000" y="2743200"/>
            <a:ext cx="27432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6219"/>
                                        </p:tgtEl>
                                        <p:attrNameLst>
                                          <p:attrName>style.visibility</p:attrName>
                                        </p:attrNameLst>
                                      </p:cBhvr>
                                      <p:to>
                                        <p:strVal val="visible"/>
                                      </p:to>
                                    </p:set>
                                    <p:anim calcmode="lin" valueType="num">
                                      <p:cBhvr>
                                        <p:cTn id="7" dur="500" fill="hold"/>
                                        <p:tgtEl>
                                          <p:spTgt spid="136219"/>
                                        </p:tgtEl>
                                        <p:attrNameLst>
                                          <p:attrName>ppt_w</p:attrName>
                                        </p:attrNameLst>
                                      </p:cBhvr>
                                      <p:tavLst>
                                        <p:tav tm="0">
                                          <p:val>
                                            <p:fltVal val="0"/>
                                          </p:val>
                                        </p:tav>
                                        <p:tav tm="100000">
                                          <p:val>
                                            <p:strVal val="#ppt_w"/>
                                          </p:val>
                                        </p:tav>
                                      </p:tavLst>
                                    </p:anim>
                                    <p:anim calcmode="lin" valueType="num">
                                      <p:cBhvr>
                                        <p:cTn id="8" dur="500" fill="hold"/>
                                        <p:tgtEl>
                                          <p:spTgt spid="1362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pic>
        <p:nvPicPr>
          <p:cNvPr id="137242"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37219"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37220"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3" name="Text Box 7"/>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sp>
        <p:nvSpPr>
          <p:cNvPr id="137232" name="Text Box 16"/>
          <p:cNvSpPr txBox="1">
            <a:spLocks noChangeArrowheads="1"/>
          </p:cNvSpPr>
          <p:nvPr/>
        </p:nvSpPr>
        <p:spPr bwMode="auto">
          <a:xfrm>
            <a:off x="4600575" y="3581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000">
                <a:effectLst/>
                <a:latin typeface="Times New Roman" panose="02020603050405020304" pitchFamily="18" charset="0"/>
              </a:rPr>
              <a:t>Signal quality monitor</a:t>
            </a:r>
            <a:endParaRPr lang="en-US" altLang="en-US" sz="2000">
              <a:solidFill>
                <a:schemeClr val="tx1"/>
              </a:solidFill>
              <a:effectLst/>
              <a:latin typeface="Times New Roman" panose="02020603050405020304" pitchFamily="18" charset="0"/>
            </a:endParaRPr>
          </a:p>
        </p:txBody>
      </p:sp>
      <p:sp>
        <p:nvSpPr>
          <p:cNvPr id="137238" name="Line 22"/>
          <p:cNvSpPr>
            <a:spLocks noChangeShapeType="1"/>
          </p:cNvSpPr>
          <p:nvPr/>
        </p:nvSpPr>
        <p:spPr bwMode="auto">
          <a:xfrm flipH="1" flipV="1">
            <a:off x="4410075" y="3943350"/>
            <a:ext cx="1066800" cy="0"/>
          </a:xfrm>
          <a:prstGeom prst="line">
            <a:avLst/>
          </a:prstGeom>
          <a:noFill/>
          <a:ln w="9525">
            <a:solidFill>
              <a:srgbClr val="E7B65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44" name="Rectangle 28"/>
          <p:cNvSpPr>
            <a:spLocks noChangeArrowheads="1"/>
          </p:cNvSpPr>
          <p:nvPr/>
        </p:nvSpPr>
        <p:spPr bwMode="auto">
          <a:xfrm>
            <a:off x="1524000" y="1143000"/>
            <a:ext cx="9144000" cy="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7243" name="Picture 27"/>
          <p:cNvPicPr>
            <a:picLocks noChangeAspect="1" noChangeArrowheads="1"/>
          </p:cNvPicPr>
          <p:nvPr/>
        </p:nvPicPr>
        <p:blipFill>
          <a:blip r:embed="rId3">
            <a:extLst>
              <a:ext uri="{28A0092B-C50C-407E-A947-70E740481C1C}">
                <a14:useLocalDpi xmlns:a14="http://schemas.microsoft.com/office/drawing/2010/main" val="0"/>
              </a:ext>
            </a:extLst>
          </a:blip>
          <a:srcRect t="13994" r="22501" b="13805"/>
          <a:stretch>
            <a:fillRect/>
          </a:stretch>
        </p:blipFill>
        <p:spPr bwMode="auto">
          <a:xfrm>
            <a:off x="990600" y="2590800"/>
            <a:ext cx="289560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pic>
        <p:nvPicPr>
          <p:cNvPr id="13929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1748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6"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39267"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39268"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0" name="Text Box 6"/>
          <p:cNvSpPr txBox="1">
            <a:spLocks noChangeArrowheads="1"/>
          </p:cNvSpPr>
          <p:nvPr/>
        </p:nvSpPr>
        <p:spPr bwMode="auto">
          <a:xfrm>
            <a:off x="4600575" y="4038600"/>
            <a:ext cx="396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000">
                <a:effectLst/>
                <a:latin typeface="Times New Roman" panose="02020603050405020304" pitchFamily="18" charset="0"/>
              </a:rPr>
              <a:t>Print screen data to specified device</a:t>
            </a:r>
          </a:p>
          <a:p>
            <a:pPr eaLnBrk="0" hangingPunct="0">
              <a:spcBef>
                <a:spcPct val="0"/>
              </a:spcBef>
            </a:pPr>
            <a:endParaRPr lang="en-US" altLang="en-US" sz="2000">
              <a:effectLst/>
              <a:latin typeface="Times New Roman" panose="02020603050405020304" pitchFamily="18" charset="0"/>
            </a:endParaRPr>
          </a:p>
          <a:p>
            <a:pPr eaLnBrk="0" hangingPunct="0">
              <a:spcBef>
                <a:spcPct val="0"/>
              </a:spcBef>
            </a:pPr>
            <a:endParaRPr lang="en-US" altLang="en-US">
              <a:solidFill>
                <a:schemeClr val="tx1"/>
              </a:solidFill>
              <a:effectLst/>
              <a:latin typeface="Times New Roman" panose="02020603050405020304" pitchFamily="18" charset="0"/>
            </a:endParaRPr>
          </a:p>
        </p:txBody>
      </p:sp>
      <p:sp>
        <p:nvSpPr>
          <p:cNvPr id="139271" name="Text Box 7"/>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sp>
        <p:nvSpPr>
          <p:cNvPr id="139288" name="Line 24"/>
          <p:cNvSpPr>
            <a:spLocks noChangeShapeType="1"/>
          </p:cNvSpPr>
          <p:nvPr/>
        </p:nvSpPr>
        <p:spPr bwMode="auto">
          <a:xfrm flipH="1" flipV="1">
            <a:off x="4371975" y="4419600"/>
            <a:ext cx="1066800" cy="0"/>
          </a:xfrm>
          <a:prstGeom prst="line">
            <a:avLst/>
          </a:prstGeom>
          <a:noFill/>
          <a:ln w="9525">
            <a:solidFill>
              <a:srgbClr val="E7B65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pic>
        <p:nvPicPr>
          <p:cNvPr id="14234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1982788"/>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42340"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2" name="Text Box 6"/>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grpSp>
        <p:nvGrpSpPr>
          <p:cNvPr id="142350" name="Group 14"/>
          <p:cNvGrpSpPr>
            <a:grpSpLocks/>
          </p:cNvGrpSpPr>
          <p:nvPr/>
        </p:nvGrpSpPr>
        <p:grpSpPr bwMode="auto">
          <a:xfrm>
            <a:off x="3048000" y="2181225"/>
            <a:ext cx="1828800" cy="1095375"/>
            <a:chOff x="1920" y="1374"/>
            <a:chExt cx="1152" cy="690"/>
          </a:xfrm>
        </p:grpSpPr>
        <p:sp>
          <p:nvSpPr>
            <p:cNvPr id="142341" name="Text Box 5"/>
            <p:cNvSpPr txBox="1">
              <a:spLocks noChangeArrowheads="1"/>
            </p:cNvSpPr>
            <p:nvPr/>
          </p:nvSpPr>
          <p:spPr bwMode="auto">
            <a:xfrm>
              <a:off x="1920" y="1728"/>
              <a:ext cx="1152" cy="336"/>
            </a:xfrm>
            <a:prstGeom prst="rect">
              <a:avLst/>
            </a:prstGeom>
            <a:solidFill>
              <a:schemeClr val="bg1"/>
            </a:solidFill>
            <a:ln w="9525">
              <a:solidFill>
                <a:srgbClr val="000000"/>
              </a:solidFill>
              <a:miter lim="800000"/>
              <a:headEnd/>
              <a:tailEnd/>
            </a:ln>
          </p:spPr>
          <p:txBody>
            <a:bodyPr/>
            <a:lstStyle/>
            <a:p>
              <a:pPr eaLnBrk="0" hangingPunct="0">
                <a:spcBef>
                  <a:spcPct val="0"/>
                </a:spcBef>
              </a:pPr>
              <a:r>
                <a:rPr lang="en-US" altLang="en-US" sz="2000">
                  <a:solidFill>
                    <a:schemeClr val="tx1"/>
                  </a:solidFill>
                  <a:effectLst/>
                  <a:latin typeface="Times New Roman" panose="02020603050405020304" pitchFamily="18" charset="0"/>
                </a:rPr>
                <a:t>Data Options</a:t>
              </a:r>
            </a:p>
            <a:p>
              <a:pPr eaLnBrk="0" hangingPunct="0">
                <a:spcBef>
                  <a:spcPct val="0"/>
                </a:spcBef>
              </a:pPr>
              <a:endParaRPr lang="en-US" altLang="en-US" sz="2000">
                <a:solidFill>
                  <a:schemeClr val="tx1"/>
                </a:solidFill>
                <a:effectLst/>
                <a:latin typeface="Times New Roman" panose="02020603050405020304" pitchFamily="18" charset="0"/>
              </a:endParaRPr>
            </a:p>
            <a:p>
              <a:pPr eaLnBrk="0" hangingPunct="0">
                <a:spcBef>
                  <a:spcPct val="0"/>
                </a:spcBef>
              </a:pPr>
              <a:endParaRPr lang="en-US" altLang="en-US">
                <a:solidFill>
                  <a:schemeClr val="tx1"/>
                </a:solidFill>
                <a:effectLst/>
                <a:latin typeface="Times New Roman" panose="02020603050405020304" pitchFamily="18" charset="0"/>
              </a:endParaRPr>
            </a:p>
          </p:txBody>
        </p:sp>
        <p:sp>
          <p:nvSpPr>
            <p:cNvPr id="142345" name="Line 9"/>
            <p:cNvSpPr>
              <a:spLocks noChangeShapeType="1"/>
            </p:cNvSpPr>
            <p:nvPr/>
          </p:nvSpPr>
          <p:spPr bwMode="auto">
            <a:xfrm flipH="1" flipV="1">
              <a:off x="1962" y="1374"/>
              <a:ext cx="132" cy="354"/>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2350"/>
                                        </p:tgtEl>
                                        <p:attrNameLst>
                                          <p:attrName>style.visibility</p:attrName>
                                        </p:attrNameLst>
                                      </p:cBhvr>
                                      <p:to>
                                        <p:strVal val="visible"/>
                                      </p:to>
                                    </p:set>
                                    <p:animEffect transition="in" filter="dissolve">
                                      <p:cBhvr>
                                        <p:cTn id="7" dur="500"/>
                                        <p:tgtEl>
                                          <p:spTgt spid="142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pic>
        <p:nvPicPr>
          <p:cNvPr id="14336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1982788"/>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2"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43363"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43364"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5" name="Text Box 5"/>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grpSp>
        <p:nvGrpSpPr>
          <p:cNvPr id="143370" name="Group 10"/>
          <p:cNvGrpSpPr>
            <a:grpSpLocks/>
          </p:cNvGrpSpPr>
          <p:nvPr/>
        </p:nvGrpSpPr>
        <p:grpSpPr bwMode="auto">
          <a:xfrm>
            <a:off x="2819400" y="2162175"/>
            <a:ext cx="2743200" cy="1314450"/>
            <a:chOff x="1776" y="1362"/>
            <a:chExt cx="1728" cy="828"/>
          </a:xfrm>
        </p:grpSpPr>
        <p:sp>
          <p:nvSpPr>
            <p:cNvPr id="143367" name="Text Box 7"/>
            <p:cNvSpPr txBox="1">
              <a:spLocks noChangeArrowheads="1"/>
            </p:cNvSpPr>
            <p:nvPr/>
          </p:nvSpPr>
          <p:spPr bwMode="auto">
            <a:xfrm>
              <a:off x="1776" y="1662"/>
              <a:ext cx="1728" cy="528"/>
            </a:xfrm>
            <a:prstGeom prst="rect">
              <a:avLst/>
            </a:prstGeom>
            <a:solidFill>
              <a:schemeClr val="bg1"/>
            </a:solidFill>
            <a:ln w="9525">
              <a:solidFill>
                <a:srgbClr val="000000"/>
              </a:solidFill>
              <a:miter lim="800000"/>
              <a:headEnd/>
              <a:tailEnd/>
            </a:ln>
          </p:spPr>
          <p:txBody>
            <a:bodyPr/>
            <a:lstStyle/>
            <a:p>
              <a:pPr eaLnBrk="0" hangingPunct="0">
                <a:spcBef>
                  <a:spcPct val="0"/>
                </a:spcBef>
              </a:pPr>
              <a:r>
                <a:rPr lang="en-US" altLang="en-US" sz="2000">
                  <a:solidFill>
                    <a:schemeClr val="tx1"/>
                  </a:solidFill>
                  <a:effectLst/>
                  <a:latin typeface="Times New Roman" panose="02020603050405020304" pitchFamily="18" charset="0"/>
                </a:rPr>
                <a:t>Plot Type </a:t>
              </a:r>
              <a:br>
                <a:rPr lang="en-US" altLang="en-US" sz="2000">
                  <a:solidFill>
                    <a:schemeClr val="tx1"/>
                  </a:solidFill>
                  <a:effectLst/>
                  <a:latin typeface="Times New Roman" panose="02020603050405020304" pitchFamily="18" charset="0"/>
                </a:rPr>
              </a:br>
              <a:r>
                <a:rPr lang="en-US" altLang="en-US" sz="2000">
                  <a:solidFill>
                    <a:schemeClr val="tx1"/>
                  </a:solidFill>
                  <a:effectLst/>
                  <a:latin typeface="Times New Roman" panose="02020603050405020304" pitchFamily="18" charset="0"/>
                </a:rPr>
                <a:t>(Stress or Retardation)</a:t>
              </a:r>
              <a:endParaRPr lang="en-US" altLang="en-US">
                <a:solidFill>
                  <a:schemeClr val="tx1"/>
                </a:solidFill>
                <a:effectLst/>
                <a:latin typeface="Times New Roman" panose="02020603050405020304" pitchFamily="18" charset="0"/>
              </a:endParaRPr>
            </a:p>
          </p:txBody>
        </p:sp>
        <p:sp>
          <p:nvSpPr>
            <p:cNvPr id="143368" name="Line 8"/>
            <p:cNvSpPr>
              <a:spLocks noChangeShapeType="1"/>
            </p:cNvSpPr>
            <p:nvPr/>
          </p:nvSpPr>
          <p:spPr bwMode="auto">
            <a:xfrm flipH="1" flipV="1">
              <a:off x="2064" y="1362"/>
              <a:ext cx="0" cy="306"/>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3370"/>
                                        </p:tgtEl>
                                        <p:attrNameLst>
                                          <p:attrName>style.visibility</p:attrName>
                                        </p:attrNameLst>
                                      </p:cBhvr>
                                      <p:to>
                                        <p:strVal val="visible"/>
                                      </p:to>
                                    </p:set>
                                    <p:animEffect transition="in" filter="dissolve">
                                      <p:cBhvr>
                                        <p:cTn id="7" dur="500"/>
                                        <p:tgtEl>
                                          <p:spTgt spid="143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pic>
        <p:nvPicPr>
          <p:cNvPr id="144394" name="Picture 10"/>
          <p:cNvPicPr>
            <a:picLocks noChangeAspect="1" noChangeArrowheads="1"/>
          </p:cNvPicPr>
          <p:nvPr/>
        </p:nvPicPr>
        <p:blipFill>
          <a:blip r:embed="rId2">
            <a:extLst>
              <a:ext uri="{28A0092B-C50C-407E-A947-70E740481C1C}">
                <a14:useLocalDpi xmlns:a14="http://schemas.microsoft.com/office/drawing/2010/main" val="0"/>
              </a:ext>
            </a:extLst>
          </a:blip>
          <a:srcRect b="6944"/>
          <a:stretch>
            <a:fillRect/>
          </a:stretch>
        </p:blipFill>
        <p:spPr bwMode="auto">
          <a:xfrm>
            <a:off x="2590800" y="1981200"/>
            <a:ext cx="3733800" cy="2606675"/>
          </a:xfrm>
          <a:prstGeom prst="rect">
            <a:avLst/>
          </a:prstGeom>
          <a:noFill/>
          <a:extLst>
            <a:ext uri="{909E8E84-426E-40DD-AFC4-6F175D3DCCD1}">
              <a14:hiddenFill xmlns:a14="http://schemas.microsoft.com/office/drawing/2010/main">
                <a:solidFill>
                  <a:srgbClr val="FFFFFF"/>
                </a:solidFill>
              </a14:hiddenFill>
            </a:ext>
          </a:extLst>
        </p:spPr>
      </p:pic>
      <p:sp>
        <p:nvSpPr>
          <p:cNvPr id="144386"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44387"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44388" name="AutoShape 4">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sp>
        <p:nvSpPr>
          <p:cNvPr id="144395" name="Rectangle 11"/>
          <p:cNvSpPr>
            <a:spLocks noChangeArrowheads="1"/>
          </p:cNvSpPr>
          <p:nvPr/>
        </p:nvSpPr>
        <p:spPr bwMode="auto">
          <a:xfrm>
            <a:off x="914400" y="685800"/>
            <a:ext cx="9144000" cy="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44396" name="Group 12"/>
          <p:cNvGrpSpPr>
            <a:grpSpLocks/>
          </p:cNvGrpSpPr>
          <p:nvPr/>
        </p:nvGrpSpPr>
        <p:grpSpPr bwMode="auto">
          <a:xfrm>
            <a:off x="1600200" y="2133600"/>
            <a:ext cx="2743200" cy="914400"/>
            <a:chOff x="1008" y="1344"/>
            <a:chExt cx="1728" cy="576"/>
          </a:xfrm>
        </p:grpSpPr>
        <p:sp>
          <p:nvSpPr>
            <p:cNvPr id="144391" name="Text Box 7"/>
            <p:cNvSpPr txBox="1">
              <a:spLocks noChangeArrowheads="1"/>
            </p:cNvSpPr>
            <p:nvPr/>
          </p:nvSpPr>
          <p:spPr bwMode="auto">
            <a:xfrm>
              <a:off x="1008" y="1632"/>
              <a:ext cx="1728" cy="288"/>
            </a:xfrm>
            <a:prstGeom prst="rect">
              <a:avLst/>
            </a:prstGeom>
            <a:solidFill>
              <a:schemeClr val="bg1"/>
            </a:solidFill>
            <a:ln w="9525">
              <a:solidFill>
                <a:srgbClr val="000000"/>
              </a:solidFill>
              <a:miter lim="800000"/>
              <a:headEnd/>
              <a:tailEnd/>
            </a:ln>
          </p:spPr>
          <p:txBody>
            <a:bodyPr/>
            <a:lstStyle/>
            <a:p>
              <a:pPr eaLnBrk="0" hangingPunct="0">
                <a:spcBef>
                  <a:spcPct val="0"/>
                </a:spcBef>
              </a:pPr>
              <a:r>
                <a:rPr lang="en-US" altLang="en-US" sz="2000">
                  <a:solidFill>
                    <a:schemeClr val="tx1"/>
                  </a:solidFill>
                  <a:effectLst/>
                  <a:latin typeface="Times New Roman" panose="02020603050405020304" pitchFamily="18" charset="0"/>
                </a:rPr>
                <a:t>Diagnostic Information</a:t>
              </a:r>
              <a:endParaRPr lang="en-US" altLang="en-US">
                <a:solidFill>
                  <a:schemeClr val="tx1"/>
                </a:solidFill>
                <a:effectLst/>
                <a:latin typeface="Times New Roman" panose="02020603050405020304" pitchFamily="18" charset="0"/>
              </a:endParaRPr>
            </a:p>
          </p:txBody>
        </p:sp>
        <p:sp>
          <p:nvSpPr>
            <p:cNvPr id="144392" name="Line 8"/>
            <p:cNvSpPr>
              <a:spLocks noChangeShapeType="1"/>
            </p:cNvSpPr>
            <p:nvPr/>
          </p:nvSpPr>
          <p:spPr bwMode="auto">
            <a:xfrm flipV="1">
              <a:off x="2184" y="1344"/>
              <a:ext cx="24" cy="28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dissolve">
                                      <p:cBhvr>
                                        <p:cTn id="7" dur="500"/>
                                        <p:tgtEl>
                                          <p:spTgt spid="144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86201B"/>
        </a:solidFill>
        <a:effectLst/>
      </p:bgPr>
    </p:bg>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1982788"/>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ectangle 3"/>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48484" name="Text Box 4"/>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48485" name="AutoShape 5">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86" name="Text Box 6"/>
          <p:cNvSpPr txBox="1">
            <a:spLocks noChangeArrowheads="1"/>
          </p:cNvSpPr>
          <p:nvPr/>
        </p:nvSpPr>
        <p:spPr bwMode="auto">
          <a:xfrm>
            <a:off x="2590800" y="1295400"/>
            <a:ext cx="4419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r>
              <a:rPr lang="en-US" altLang="en-US" sz="2400" b="1">
                <a:effectLst>
                  <a:outerShdw blurRad="38100" dist="38100" dir="2700000" algn="tl">
                    <a:srgbClr val="000000"/>
                  </a:outerShdw>
                </a:effectLst>
                <a:latin typeface="Times New Roman" panose="02020603050405020304" pitchFamily="18" charset="0"/>
              </a:rPr>
              <a:t>Main Application Window</a:t>
            </a:r>
          </a:p>
        </p:txBody>
      </p:sp>
      <p:grpSp>
        <p:nvGrpSpPr>
          <p:cNvPr id="148491" name="Group 11"/>
          <p:cNvGrpSpPr>
            <a:grpSpLocks/>
          </p:cNvGrpSpPr>
          <p:nvPr/>
        </p:nvGrpSpPr>
        <p:grpSpPr bwMode="auto">
          <a:xfrm>
            <a:off x="2819400" y="2152650"/>
            <a:ext cx="2743200" cy="1200150"/>
            <a:chOff x="1776" y="1356"/>
            <a:chExt cx="1728" cy="756"/>
          </a:xfrm>
        </p:grpSpPr>
        <p:sp>
          <p:nvSpPr>
            <p:cNvPr id="148487" name="Text Box 7"/>
            <p:cNvSpPr txBox="1">
              <a:spLocks noChangeArrowheads="1"/>
            </p:cNvSpPr>
            <p:nvPr/>
          </p:nvSpPr>
          <p:spPr bwMode="auto">
            <a:xfrm>
              <a:off x="1776" y="1632"/>
              <a:ext cx="1728" cy="480"/>
            </a:xfrm>
            <a:prstGeom prst="rect">
              <a:avLst/>
            </a:prstGeom>
            <a:solidFill>
              <a:schemeClr val="bg1"/>
            </a:solidFill>
            <a:ln w="9525">
              <a:solidFill>
                <a:srgbClr val="000000"/>
              </a:solidFill>
              <a:miter lim="800000"/>
              <a:headEnd/>
              <a:tailEnd/>
            </a:ln>
          </p:spPr>
          <p:txBody>
            <a:bodyPr/>
            <a:lstStyle/>
            <a:p>
              <a:pPr eaLnBrk="0" hangingPunct="0">
                <a:spcBef>
                  <a:spcPct val="0"/>
                </a:spcBef>
              </a:pPr>
              <a:r>
                <a:rPr lang="en-US" altLang="en-US" sz="2000">
                  <a:solidFill>
                    <a:schemeClr val="tx1"/>
                  </a:solidFill>
                  <a:effectLst/>
                  <a:latin typeface="Times New Roman" panose="02020603050405020304" pitchFamily="18" charset="0"/>
                </a:rPr>
                <a:t>System and Factory Settings</a:t>
              </a:r>
              <a:endParaRPr lang="en-US" altLang="en-US">
                <a:solidFill>
                  <a:schemeClr val="tx1"/>
                </a:solidFill>
                <a:effectLst/>
                <a:latin typeface="Times New Roman" panose="02020603050405020304" pitchFamily="18" charset="0"/>
              </a:endParaRPr>
            </a:p>
          </p:txBody>
        </p:sp>
        <p:sp>
          <p:nvSpPr>
            <p:cNvPr id="148488" name="Line 8"/>
            <p:cNvSpPr>
              <a:spLocks noChangeShapeType="1"/>
            </p:cNvSpPr>
            <p:nvPr/>
          </p:nvSpPr>
          <p:spPr bwMode="auto">
            <a:xfrm flipH="1" flipV="1">
              <a:off x="2352" y="1356"/>
              <a:ext cx="0" cy="282"/>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48490" name="Rectangle 10"/>
          <p:cNvSpPr>
            <a:spLocks noChangeArrowheads="1"/>
          </p:cNvSpPr>
          <p:nvPr/>
        </p:nvSpPr>
        <p:spPr bwMode="auto">
          <a:xfrm>
            <a:off x="914400" y="685800"/>
            <a:ext cx="9144000" cy="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4848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9804" r="11765" b="4167"/>
          <a:stretch>
            <a:fillRect/>
          </a:stretch>
        </p:blipFill>
        <p:spPr bwMode="auto">
          <a:xfrm>
            <a:off x="5334000" y="3124200"/>
            <a:ext cx="2438400" cy="223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8491"/>
                                        </p:tgtEl>
                                        <p:attrNameLst>
                                          <p:attrName>style.visibility</p:attrName>
                                        </p:attrNameLst>
                                      </p:cBhvr>
                                      <p:to>
                                        <p:strVal val="visible"/>
                                      </p:to>
                                    </p:set>
                                    <p:animEffect transition="in" filter="dissolve">
                                      <p:cBhvr>
                                        <p:cTn id="7" dur="500"/>
                                        <p:tgtEl>
                                          <p:spTgt spid="148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nodeType="clickEffect">
                                  <p:stCondLst>
                                    <p:cond delay="0"/>
                                  </p:stCondLst>
                                  <p:childTnLst>
                                    <p:set>
                                      <p:cBhvr>
                                        <p:cTn id="11" dur="1" fill="hold">
                                          <p:stCondLst>
                                            <p:cond delay="0"/>
                                          </p:stCondLst>
                                        </p:cTn>
                                        <p:tgtEl>
                                          <p:spTgt spid="148489"/>
                                        </p:tgtEl>
                                        <p:attrNameLst>
                                          <p:attrName>style.visibility</p:attrName>
                                        </p:attrNameLst>
                                      </p:cBhvr>
                                      <p:to>
                                        <p:strVal val="visible"/>
                                      </p:to>
                                    </p:set>
                                    <p:anim calcmode="lin" valueType="num">
                                      <p:cBhvr additive="base">
                                        <p:cTn id="12" dur="500" fill="hold"/>
                                        <p:tgtEl>
                                          <p:spTgt spid="148489"/>
                                        </p:tgtEl>
                                        <p:attrNameLst>
                                          <p:attrName>ppt_x</p:attrName>
                                        </p:attrNameLst>
                                      </p:cBhvr>
                                      <p:tavLst>
                                        <p:tav tm="0">
                                          <p:val>
                                            <p:strVal val="1+#ppt_w/2"/>
                                          </p:val>
                                        </p:tav>
                                        <p:tav tm="100000">
                                          <p:val>
                                            <p:strVal val="#ppt_x"/>
                                          </p:val>
                                        </p:tav>
                                      </p:tavLst>
                                    </p:anim>
                                    <p:anim calcmode="lin" valueType="num">
                                      <p:cBhvr additive="base">
                                        <p:cTn id="13" dur="500" fill="hold"/>
                                        <p:tgtEl>
                                          <p:spTgt spid="148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50532" name="Text Box 4"/>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50533" name="AutoShape 5">
            <a:hlinkClick r:id="" action="ppaction://hlinkshowjump?jump=nextslide" highlightClick="1"/>
          </p:cNvPr>
          <p:cNvSpPr>
            <a:spLocks noChangeArrowheads="1"/>
          </p:cNvSpPr>
          <p:nvPr/>
        </p:nvSpPr>
        <p:spPr bwMode="auto">
          <a:xfrm>
            <a:off x="7848600" y="6096000"/>
            <a:ext cx="609600" cy="369888"/>
          </a:xfrm>
          <a:prstGeom prst="actionButtonForwardNex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8" name="Rectangle 10"/>
          <p:cNvSpPr>
            <a:spLocks noChangeArrowheads="1"/>
          </p:cNvSpPr>
          <p:nvPr/>
        </p:nvSpPr>
        <p:spPr bwMode="auto">
          <a:xfrm>
            <a:off x="914400" y="685800"/>
            <a:ext cx="9144000" cy="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0541" name="Text Box 13"/>
          <p:cNvSpPr txBox="1">
            <a:spLocks noChangeArrowheads="1"/>
          </p:cNvSpPr>
          <p:nvPr/>
        </p:nvSpPr>
        <p:spPr bwMode="auto">
          <a:xfrm>
            <a:off x="1143000" y="1752600"/>
            <a:ext cx="6858000" cy="412591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effectLst>
                  <a:outerShdw blurRad="38100" dist="38100" dir="2700000" algn="tl">
                    <a:srgbClr val="000000"/>
                  </a:outerShdw>
                </a:effectLst>
              </a:rPr>
              <a:t>The PES-100  Edge Stress Measurement System is based on the field-proven and patented Strainoptics’ Spectral Contents Analysis (SCA) method, used around the world by leading glass manufacturers and fabricators.</a:t>
            </a:r>
          </a:p>
          <a:p>
            <a:r>
              <a:rPr lang="en-US" altLang="en-US" sz="1600">
                <a:effectLst>
                  <a:outerShdw blurRad="38100" dist="38100" dir="2700000" algn="tl">
                    <a:srgbClr val="000000"/>
                  </a:outerShdw>
                </a:effectLst>
              </a:rPr>
              <a:t>While the instrument is designed primarily for automotive glass measurement, it is also well suited for most architectural glass applications and the software can be easily modified to meet your specific production quality control requirements.  Your inquiries are invited.</a:t>
            </a:r>
          </a:p>
          <a:p>
            <a:r>
              <a:rPr lang="en-US" altLang="en-US" sz="1600">
                <a:effectLst>
                  <a:outerShdw blurRad="38100" dist="38100" dir="2700000" algn="tl">
                    <a:srgbClr val="000000"/>
                  </a:outerShdw>
                </a:effectLst>
              </a:rPr>
              <a:t/>
            </a:r>
            <a:br>
              <a:rPr lang="en-US" altLang="en-US" sz="1600">
                <a:effectLst>
                  <a:outerShdw blurRad="38100" dist="38100" dir="2700000" algn="tl">
                    <a:srgbClr val="000000"/>
                  </a:outerShdw>
                </a:effectLst>
              </a:rPr>
            </a:br>
            <a:endParaRPr lang="en-US" altLang="en-US" sz="1600">
              <a:effectLst>
                <a:outerShdw blurRad="38100" dist="38100" dir="2700000" algn="tl">
                  <a:srgbClr val="000000"/>
                </a:outerShdw>
              </a:effectLst>
            </a:endParaRPr>
          </a:p>
          <a:p>
            <a:r>
              <a:rPr lang="en-US" altLang="en-US" sz="1600">
                <a:effectLst>
                  <a:outerShdw blurRad="38100" dist="38100" dir="2700000" algn="tl">
                    <a:srgbClr val="000000"/>
                  </a:outerShdw>
                </a:effectLst>
              </a:rPr>
              <a:t/>
            </a:r>
            <a:br>
              <a:rPr lang="en-US" altLang="en-US" sz="1600">
                <a:effectLst>
                  <a:outerShdw blurRad="38100" dist="38100" dir="2700000" algn="tl">
                    <a:srgbClr val="000000"/>
                  </a:outerShdw>
                </a:effectLst>
              </a:rPr>
            </a:br>
            <a:endParaRPr lang="en-US" altLang="en-US" sz="1600">
              <a:effectLst>
                <a:outerShdw blurRad="38100" dist="38100" dir="2700000" algn="tl">
                  <a:srgbClr val="000000"/>
                </a:outerShdw>
              </a:effectLst>
            </a:endParaRPr>
          </a:p>
          <a:p>
            <a:endParaRPr lang="en-US" altLang="en-US" sz="1600">
              <a:effectLst>
                <a:outerShdw blurRad="38100" dist="38100" dir="2700000" algn="tl">
                  <a:srgbClr val="000000"/>
                </a:outerShdw>
              </a:effectLst>
            </a:endParaRPr>
          </a:p>
          <a:p>
            <a:endParaRPr lang="en-US" altLang="en-US" sz="160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18787"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18799" name="Rectangle 15"/>
          <p:cNvSpPr>
            <a:spLocks noChangeArrowheads="1"/>
          </p:cNvSpPr>
          <p:nvPr/>
        </p:nvSpPr>
        <p:spPr bwMode="auto">
          <a:xfrm>
            <a:off x="1143000" y="1371600"/>
            <a:ext cx="6705600" cy="6413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operator uses a lightweight, portable scan-head to make </a:t>
            </a:r>
            <a:br>
              <a:rPr lang="en-US" altLang="en-US" sz="1800">
                <a:effectLst>
                  <a:outerShdw blurRad="38100" dist="38100" dir="2700000" algn="tl">
                    <a:srgbClr val="000000"/>
                  </a:outerShdw>
                </a:effectLst>
                <a:cs typeface="Times New Roman" panose="02020603050405020304" pitchFamily="18" charset="0"/>
              </a:rPr>
            </a:br>
            <a:r>
              <a:rPr lang="en-US" altLang="en-US" sz="1800">
                <a:effectLst>
                  <a:outerShdw blurRad="38100" dist="38100" dir="2700000" algn="tl">
                    <a:srgbClr val="000000"/>
                  </a:outerShdw>
                </a:effectLst>
                <a:cs typeface="Times New Roman" panose="02020603050405020304" pitchFamily="18" charset="0"/>
              </a:rPr>
              <a:t>a single line-stroke at each edge measurement location.  </a:t>
            </a:r>
            <a:endParaRPr lang="en-US" altLang="en-US" sz="1800">
              <a:effectLst>
                <a:outerShdw blurRad="38100" dist="38100" dir="2700000" algn="tl">
                  <a:srgbClr val="000000"/>
                </a:outerShdw>
              </a:effectLst>
            </a:endParaRPr>
          </a:p>
        </p:txBody>
      </p:sp>
      <p:pic>
        <p:nvPicPr>
          <p:cNvPr id="118801" name="Picture 17" descr="C:\Documents and Settings\Joel\Desktop\New Folder\PES1.JPG"/>
          <p:cNvPicPr>
            <a:picLocks noChangeAspect="1" noChangeArrowheads="1"/>
          </p:cNvPicPr>
          <p:nvPr/>
        </p:nvPicPr>
        <p:blipFill>
          <a:blip r:embed="rId2" cstate="print">
            <a:lum bright="6000" contrast="-12000"/>
            <a:extLst>
              <a:ext uri="{28A0092B-C50C-407E-A947-70E740481C1C}">
                <a14:useLocalDpi xmlns:a14="http://schemas.microsoft.com/office/drawing/2010/main" val="0"/>
              </a:ext>
            </a:extLst>
          </a:blip>
          <a:srcRect/>
          <a:stretch>
            <a:fillRect/>
          </a:stretch>
        </p:blipFill>
        <p:spPr bwMode="auto">
          <a:xfrm>
            <a:off x="1752600" y="2209800"/>
            <a:ext cx="5334000" cy="35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45410" name="Rectangle 2050"/>
          <p:cNvSpPr>
            <a:spLocks noGrp="1" noChangeArrowheads="1"/>
          </p:cNvSpPr>
          <p:nvPr>
            <p:ph idx="1"/>
          </p:nvPr>
        </p:nvSpPr>
        <p:spPr/>
        <p:txBody>
          <a:bodyPr/>
          <a:lstStyle/>
          <a:p>
            <a:pPr>
              <a:buFontTx/>
              <a:buNone/>
            </a:pPr>
            <a:r>
              <a:rPr lang="en-US" altLang="en-US" dirty="0"/>
              <a:t>   </a:t>
            </a:r>
          </a:p>
          <a:p>
            <a:pPr>
              <a:buFontTx/>
              <a:buNone/>
            </a:pPr>
            <a:r>
              <a:rPr lang="en-US" altLang="en-US" dirty="0"/>
              <a:t>				 </a:t>
            </a:r>
          </a:p>
          <a:p>
            <a:pPr>
              <a:buFontTx/>
              <a:buNone/>
            </a:pPr>
            <a:r>
              <a:rPr lang="en-US" altLang="en-US" dirty="0"/>
              <a:t>				 </a:t>
            </a:r>
          </a:p>
          <a:p>
            <a:pPr>
              <a:buFontTx/>
              <a:buNone/>
            </a:pPr>
            <a:r>
              <a:rPr lang="en-US" altLang="en-US" dirty="0"/>
              <a:t>				 </a:t>
            </a:r>
          </a:p>
        </p:txBody>
      </p:sp>
      <p:sp>
        <p:nvSpPr>
          <p:cNvPr id="145413" name="Text Box 2053"/>
          <p:cNvSpPr txBox="1">
            <a:spLocks noChangeArrowheads="1"/>
          </p:cNvSpPr>
          <p:nvPr/>
        </p:nvSpPr>
        <p:spPr bwMode="auto">
          <a:xfrm>
            <a:off x="2362200" y="3733800"/>
            <a:ext cx="47244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0"/>
              </a:spcBef>
            </a:pPr>
            <a:r>
              <a:rPr lang="en-US" altLang="en-US" sz="2400" b="1" i="1" dirty="0" smtClean="0">
                <a:solidFill>
                  <a:srgbClr val="E7B655"/>
                </a:solidFill>
                <a:effectLst>
                  <a:outerShdw blurRad="38100" dist="38100" dir="2700000" algn="tl">
                    <a:srgbClr val="000000"/>
                  </a:outerShdw>
                </a:effectLst>
                <a:latin typeface="Eras Demi ITC" panose="020B0805030504020804" pitchFamily="34" charset="0"/>
              </a:rPr>
              <a:t>Strainoptics</a:t>
            </a:r>
            <a:br>
              <a:rPr lang="en-US" altLang="en-US" sz="2400" b="1" i="1" dirty="0" smtClean="0">
                <a:solidFill>
                  <a:srgbClr val="E7B655"/>
                </a:solidFill>
                <a:effectLst>
                  <a:outerShdw blurRad="38100" dist="38100" dir="2700000" algn="tl">
                    <a:srgbClr val="000000"/>
                  </a:outerShdw>
                </a:effectLst>
                <a:latin typeface="Eras Demi ITC" panose="020B0805030504020804" pitchFamily="34" charset="0"/>
              </a:rPr>
            </a:br>
            <a:r>
              <a:rPr lang="en-US" altLang="en-US" sz="1400" dirty="0" smtClean="0">
                <a:effectLst>
                  <a:outerShdw blurRad="38100" dist="38100" dir="2700000" algn="tl">
                    <a:srgbClr val="000000"/>
                  </a:outerShdw>
                </a:effectLst>
              </a:rPr>
              <a:t>108 </a:t>
            </a:r>
            <a:r>
              <a:rPr lang="en-US" altLang="en-US" sz="1400" dirty="0">
                <a:effectLst>
                  <a:outerShdw blurRad="38100" dist="38100" dir="2700000" algn="tl">
                    <a:srgbClr val="000000"/>
                  </a:outerShdw>
                </a:effectLst>
              </a:rPr>
              <a:t>W. Montgomery Ave.</a:t>
            </a:r>
            <a:br>
              <a:rPr lang="en-US" altLang="en-US" sz="1400" dirty="0">
                <a:effectLst>
                  <a:outerShdw blurRad="38100" dist="38100" dir="2700000" algn="tl">
                    <a:srgbClr val="000000"/>
                  </a:outerShdw>
                </a:effectLst>
              </a:rPr>
            </a:br>
            <a:r>
              <a:rPr lang="en-US" altLang="en-US" sz="1400" dirty="0">
                <a:effectLst>
                  <a:outerShdw blurRad="38100" dist="38100" dir="2700000" algn="tl">
                    <a:srgbClr val="000000"/>
                  </a:outerShdw>
                </a:effectLst>
              </a:rPr>
              <a:t>  North Wales, PA 19454  USA</a:t>
            </a:r>
            <a:br>
              <a:rPr lang="en-US" altLang="en-US" sz="1400" dirty="0">
                <a:effectLst>
                  <a:outerShdw blurRad="38100" dist="38100" dir="2700000" algn="tl">
                    <a:srgbClr val="000000"/>
                  </a:outerShdw>
                </a:effectLst>
              </a:rPr>
            </a:br>
            <a:r>
              <a:rPr lang="en-US" altLang="en-US" sz="1400" dirty="0">
                <a:effectLst>
                  <a:outerShdw blurRad="38100" dist="38100" dir="2700000" algn="tl">
                    <a:srgbClr val="000000"/>
                  </a:outerShdw>
                </a:effectLst>
              </a:rPr>
              <a:t>     Tel: 215.661.0100    Fax: 215.699.7028</a:t>
            </a:r>
          </a:p>
          <a:p>
            <a:pPr eaLnBrk="0" hangingPunct="0">
              <a:spcBef>
                <a:spcPct val="0"/>
              </a:spcBef>
            </a:pPr>
            <a:r>
              <a:rPr lang="en-US" altLang="en-US" sz="1400" dirty="0">
                <a:effectLst>
                  <a:outerShdw blurRad="38100" dist="38100" dir="2700000" algn="tl">
                    <a:srgbClr val="000000"/>
                  </a:outerShdw>
                </a:effectLst>
              </a:rPr>
              <a:t>                           stress@strainoptics.com</a:t>
            </a:r>
            <a:br>
              <a:rPr lang="en-US" altLang="en-US" sz="1400" dirty="0">
                <a:effectLst>
                  <a:outerShdw blurRad="38100" dist="38100" dir="2700000" algn="tl">
                    <a:srgbClr val="000000"/>
                  </a:outerShdw>
                </a:effectLst>
              </a:rPr>
            </a:br>
            <a:r>
              <a:rPr lang="en-US" altLang="en-US" sz="1400" dirty="0">
                <a:effectLst>
                  <a:outerShdw blurRad="38100" dist="38100" dir="2700000" algn="tl">
                    <a:srgbClr val="000000"/>
                  </a:outerShdw>
                </a:effectLst>
              </a:rPr>
              <a:t>                               www.strainoptics.com</a:t>
            </a:r>
          </a:p>
        </p:txBody>
      </p:sp>
      <p:sp>
        <p:nvSpPr>
          <p:cNvPr id="145417" name="Text Box 2057"/>
          <p:cNvSpPr txBox="1">
            <a:spLocks noChangeArrowheads="1"/>
          </p:cNvSpPr>
          <p:nvPr/>
        </p:nvSpPr>
        <p:spPr bwMode="auto">
          <a:xfrm>
            <a:off x="1219200" y="2057400"/>
            <a:ext cx="7010400" cy="1069975"/>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effectLst>
                  <a:outerShdw blurRad="38100" dist="38100" dir="2700000" algn="tl">
                    <a:srgbClr val="000000"/>
                  </a:outerShdw>
                </a:effectLst>
              </a:rPr>
              <a:t>For more information on the PES-100 Edge Stress Measurement System or any of our other instruments for measuring stress or optical distortion, contact your authorized Strainoptics distributor, visit our website, or call or email us directly.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20835"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20839" name="Rectangle 7"/>
          <p:cNvSpPr>
            <a:spLocks noChangeArrowheads="1"/>
          </p:cNvSpPr>
          <p:nvPr/>
        </p:nvSpPr>
        <p:spPr bwMode="auto">
          <a:xfrm>
            <a:off x="1143000" y="1371600"/>
            <a:ext cx="6705600" cy="6413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operator uses a lightweight, portable scan-head to make </a:t>
            </a:r>
            <a:br>
              <a:rPr lang="en-US" altLang="en-US" sz="1800">
                <a:effectLst>
                  <a:outerShdw blurRad="38100" dist="38100" dir="2700000" algn="tl">
                    <a:srgbClr val="000000"/>
                  </a:outerShdw>
                </a:effectLst>
                <a:cs typeface="Times New Roman" panose="02020603050405020304" pitchFamily="18" charset="0"/>
              </a:rPr>
            </a:br>
            <a:r>
              <a:rPr lang="en-US" altLang="en-US" sz="1800">
                <a:effectLst>
                  <a:outerShdw blurRad="38100" dist="38100" dir="2700000" algn="tl">
                    <a:srgbClr val="000000"/>
                  </a:outerShdw>
                </a:effectLst>
                <a:cs typeface="Times New Roman" panose="02020603050405020304" pitchFamily="18" charset="0"/>
              </a:rPr>
              <a:t>a single line-stroke at each edge measurement location.  </a:t>
            </a:r>
            <a:endParaRPr lang="en-US" altLang="en-US" sz="1800">
              <a:effectLst>
                <a:outerShdw blurRad="38100" dist="38100" dir="2700000" algn="tl">
                  <a:srgbClr val="000000"/>
                </a:outerShdw>
              </a:effectLst>
            </a:endParaRPr>
          </a:p>
        </p:txBody>
      </p:sp>
      <p:pic>
        <p:nvPicPr>
          <p:cNvPr id="120841" name="Picture 9" descr="C:\Documents and Settings\Joel\Desktop\New Folder\P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188" y="2211388"/>
            <a:ext cx="5338762" cy="355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21859"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21863" name="Rectangle 7"/>
          <p:cNvSpPr>
            <a:spLocks noChangeArrowheads="1"/>
          </p:cNvSpPr>
          <p:nvPr/>
        </p:nvSpPr>
        <p:spPr bwMode="auto">
          <a:xfrm>
            <a:off x="1143000" y="1371600"/>
            <a:ext cx="6705600" cy="6413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operator uses a lightweight, portable scan-head to make </a:t>
            </a:r>
            <a:br>
              <a:rPr lang="en-US" altLang="en-US" sz="1800">
                <a:effectLst>
                  <a:outerShdw blurRad="38100" dist="38100" dir="2700000" algn="tl">
                    <a:srgbClr val="000000"/>
                  </a:outerShdw>
                </a:effectLst>
                <a:cs typeface="Times New Roman" panose="02020603050405020304" pitchFamily="18" charset="0"/>
              </a:rPr>
            </a:br>
            <a:r>
              <a:rPr lang="en-US" altLang="en-US" sz="1800">
                <a:effectLst>
                  <a:outerShdw blurRad="38100" dist="38100" dir="2700000" algn="tl">
                    <a:srgbClr val="000000"/>
                  </a:outerShdw>
                </a:effectLst>
                <a:cs typeface="Times New Roman" panose="02020603050405020304" pitchFamily="18" charset="0"/>
              </a:rPr>
              <a:t>a single line-stroke at each edge measurement location.  </a:t>
            </a:r>
            <a:endParaRPr lang="en-US" altLang="en-US" sz="1800">
              <a:effectLst>
                <a:outerShdw blurRad="38100" dist="38100" dir="2700000" algn="tl">
                  <a:srgbClr val="000000"/>
                </a:outerShdw>
              </a:effectLst>
            </a:endParaRPr>
          </a:p>
        </p:txBody>
      </p:sp>
      <p:pic>
        <p:nvPicPr>
          <p:cNvPr id="121864" name="Picture 8" descr="C:\Documents and Settings\Joel\Desktop\New Folder\PE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188" y="2211388"/>
            <a:ext cx="5338762" cy="355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22883"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22887" name="Rectangle 7"/>
          <p:cNvSpPr>
            <a:spLocks noChangeArrowheads="1"/>
          </p:cNvSpPr>
          <p:nvPr/>
        </p:nvSpPr>
        <p:spPr bwMode="auto">
          <a:xfrm>
            <a:off x="1143000" y="1371600"/>
            <a:ext cx="6705600" cy="6413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operator uses a lightweight, portable scan-head to make </a:t>
            </a:r>
            <a:br>
              <a:rPr lang="en-US" altLang="en-US" sz="1800">
                <a:effectLst>
                  <a:outerShdw blurRad="38100" dist="38100" dir="2700000" algn="tl">
                    <a:srgbClr val="000000"/>
                  </a:outerShdw>
                </a:effectLst>
                <a:cs typeface="Times New Roman" panose="02020603050405020304" pitchFamily="18" charset="0"/>
              </a:rPr>
            </a:br>
            <a:r>
              <a:rPr lang="en-US" altLang="en-US" sz="1800">
                <a:effectLst>
                  <a:outerShdw blurRad="38100" dist="38100" dir="2700000" algn="tl">
                    <a:srgbClr val="000000"/>
                  </a:outerShdw>
                </a:effectLst>
                <a:cs typeface="Times New Roman" panose="02020603050405020304" pitchFamily="18" charset="0"/>
              </a:rPr>
              <a:t>a single line-stroke at each edge measurement location.  </a:t>
            </a:r>
            <a:endParaRPr lang="en-US" altLang="en-US" sz="1800">
              <a:effectLst>
                <a:outerShdw blurRad="38100" dist="38100" dir="2700000" algn="tl">
                  <a:srgbClr val="000000"/>
                </a:outerShdw>
              </a:effectLst>
            </a:endParaRPr>
          </a:p>
        </p:txBody>
      </p:sp>
      <p:pic>
        <p:nvPicPr>
          <p:cNvPr id="122888" name="Picture 8" descr="C:\Documents and Settings\Joel\Desktop\New Folder\PES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188" y="2211388"/>
            <a:ext cx="5338762" cy="355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23907"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23911" name="Rectangle 7"/>
          <p:cNvSpPr>
            <a:spLocks noChangeArrowheads="1"/>
          </p:cNvSpPr>
          <p:nvPr/>
        </p:nvSpPr>
        <p:spPr bwMode="auto">
          <a:xfrm>
            <a:off x="1143000" y="1371600"/>
            <a:ext cx="6705600" cy="6413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operator uses a lightweight, portable scan-head to make </a:t>
            </a:r>
            <a:br>
              <a:rPr lang="en-US" altLang="en-US" sz="1800">
                <a:effectLst>
                  <a:outerShdw blurRad="38100" dist="38100" dir="2700000" algn="tl">
                    <a:srgbClr val="000000"/>
                  </a:outerShdw>
                </a:effectLst>
                <a:cs typeface="Times New Roman" panose="02020603050405020304" pitchFamily="18" charset="0"/>
              </a:rPr>
            </a:br>
            <a:r>
              <a:rPr lang="en-US" altLang="en-US" sz="1800">
                <a:effectLst>
                  <a:outerShdw blurRad="38100" dist="38100" dir="2700000" algn="tl">
                    <a:srgbClr val="000000"/>
                  </a:outerShdw>
                </a:effectLst>
                <a:cs typeface="Times New Roman" panose="02020603050405020304" pitchFamily="18" charset="0"/>
              </a:rPr>
              <a:t>a single line-stroke at each edge measurement location.  </a:t>
            </a:r>
            <a:endParaRPr lang="en-US" altLang="en-US" sz="1800">
              <a:effectLst>
                <a:outerShdw blurRad="38100" dist="38100" dir="2700000" algn="tl">
                  <a:srgbClr val="000000"/>
                </a:outerShdw>
              </a:effectLst>
            </a:endParaRPr>
          </a:p>
        </p:txBody>
      </p:sp>
      <p:pic>
        <p:nvPicPr>
          <p:cNvPr id="123912" name="Picture 8" descr="C:\Documents and Settings\Joel\Desktop\New Folder\PES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188" y="2211388"/>
            <a:ext cx="5338762" cy="355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24931"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24935" name="Rectangle 7"/>
          <p:cNvSpPr>
            <a:spLocks noChangeArrowheads="1"/>
          </p:cNvSpPr>
          <p:nvPr/>
        </p:nvSpPr>
        <p:spPr bwMode="auto">
          <a:xfrm>
            <a:off x="1143000" y="1371600"/>
            <a:ext cx="6705600" cy="6413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operator uses a lightweight, portable scan-head to make </a:t>
            </a:r>
            <a:br>
              <a:rPr lang="en-US" altLang="en-US" sz="1800">
                <a:effectLst>
                  <a:outerShdw blurRad="38100" dist="38100" dir="2700000" algn="tl">
                    <a:srgbClr val="000000"/>
                  </a:outerShdw>
                </a:effectLst>
                <a:cs typeface="Times New Roman" panose="02020603050405020304" pitchFamily="18" charset="0"/>
              </a:rPr>
            </a:br>
            <a:r>
              <a:rPr lang="en-US" altLang="en-US" sz="1800">
                <a:effectLst>
                  <a:outerShdw blurRad="38100" dist="38100" dir="2700000" algn="tl">
                    <a:srgbClr val="000000"/>
                  </a:outerShdw>
                </a:effectLst>
                <a:cs typeface="Times New Roman" panose="02020603050405020304" pitchFamily="18" charset="0"/>
              </a:rPr>
              <a:t>a single line-stroke at each edge measurement location.  </a:t>
            </a:r>
            <a:endParaRPr lang="en-US" altLang="en-US" sz="1800">
              <a:effectLst>
                <a:outerShdw blurRad="38100" dist="38100" dir="2700000" algn="tl">
                  <a:srgbClr val="000000"/>
                </a:outerShdw>
              </a:effectLst>
            </a:endParaRPr>
          </a:p>
        </p:txBody>
      </p:sp>
      <p:pic>
        <p:nvPicPr>
          <p:cNvPr id="124936" name="Picture 8" descr="C:\Documents and Settings\Joel\Desktop\New Folder\PES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188" y="2211388"/>
            <a:ext cx="5338762" cy="355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6201B"/>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idx="1"/>
          </p:nvPr>
        </p:nvSpPr>
        <p:spPr/>
        <p:txBody>
          <a:bodyPr/>
          <a:lstStyle/>
          <a:p>
            <a:pPr>
              <a:buFontTx/>
              <a:buNone/>
            </a:pPr>
            <a:r>
              <a:rPr lang="en-US" altLang="en-US"/>
              <a:t>   </a:t>
            </a:r>
          </a:p>
          <a:p>
            <a:pPr>
              <a:buFontTx/>
              <a:buNone/>
            </a:pPr>
            <a:r>
              <a:rPr lang="en-US" altLang="en-US"/>
              <a:t>				 </a:t>
            </a:r>
          </a:p>
          <a:p>
            <a:pPr>
              <a:buFontTx/>
              <a:buNone/>
            </a:pPr>
            <a:r>
              <a:rPr lang="en-US" altLang="en-US"/>
              <a:t>				 </a:t>
            </a:r>
          </a:p>
          <a:p>
            <a:pPr>
              <a:buFontTx/>
              <a:buNone/>
            </a:pPr>
            <a:r>
              <a:rPr lang="en-US" altLang="en-US"/>
              <a:t>				 </a:t>
            </a:r>
          </a:p>
        </p:txBody>
      </p:sp>
      <p:sp>
        <p:nvSpPr>
          <p:cNvPr id="125955" name="Text Box 3"/>
          <p:cNvSpPr txBox="1">
            <a:spLocks noChangeArrowheads="1"/>
          </p:cNvSpPr>
          <p:nvPr/>
        </p:nvSpPr>
        <p:spPr bwMode="auto">
          <a:xfrm>
            <a:off x="381000" y="457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E7B655"/>
                </a:solidFill>
                <a:effectLst>
                  <a:outerShdw blurRad="38100" dist="38100" dir="2700000" algn="tl">
                    <a:srgbClr val="000000"/>
                  </a:outerShdw>
                </a:effectLst>
                <a:latin typeface="Eras Demi ITC" panose="020B0805030504020804" pitchFamily="34" charset="0"/>
              </a:rPr>
              <a:t>Model PES-100 Stress Measurement System</a:t>
            </a:r>
          </a:p>
        </p:txBody>
      </p:sp>
      <p:sp>
        <p:nvSpPr>
          <p:cNvPr id="125959" name="Rectangle 7"/>
          <p:cNvSpPr>
            <a:spLocks noChangeArrowheads="1"/>
          </p:cNvSpPr>
          <p:nvPr/>
        </p:nvSpPr>
        <p:spPr bwMode="auto">
          <a:xfrm>
            <a:off x="1143000" y="1371600"/>
            <a:ext cx="6705600" cy="6413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altLang="en-US" sz="1800">
                <a:effectLst>
                  <a:outerShdw blurRad="38100" dist="38100" dir="2700000" algn="tl">
                    <a:srgbClr val="000000"/>
                  </a:outerShdw>
                </a:effectLst>
                <a:cs typeface="Times New Roman" panose="02020603050405020304" pitchFamily="18" charset="0"/>
              </a:rPr>
              <a:t>The operator uses a lightweight, portable scan-head to make </a:t>
            </a:r>
            <a:br>
              <a:rPr lang="en-US" altLang="en-US" sz="1800">
                <a:effectLst>
                  <a:outerShdw blurRad="38100" dist="38100" dir="2700000" algn="tl">
                    <a:srgbClr val="000000"/>
                  </a:outerShdw>
                </a:effectLst>
                <a:cs typeface="Times New Roman" panose="02020603050405020304" pitchFamily="18" charset="0"/>
              </a:rPr>
            </a:br>
            <a:r>
              <a:rPr lang="en-US" altLang="en-US" sz="1800">
                <a:effectLst>
                  <a:outerShdw blurRad="38100" dist="38100" dir="2700000" algn="tl">
                    <a:srgbClr val="000000"/>
                  </a:outerShdw>
                </a:effectLst>
                <a:cs typeface="Times New Roman" panose="02020603050405020304" pitchFamily="18" charset="0"/>
              </a:rPr>
              <a:t>a single line-stroke at each edge measurement location.  </a:t>
            </a:r>
            <a:endParaRPr lang="en-US" altLang="en-US" sz="1800">
              <a:effectLst>
                <a:outerShdw blurRad="38100" dist="38100" dir="2700000" algn="tl">
                  <a:srgbClr val="000000"/>
                </a:outerShdw>
              </a:effectLst>
            </a:endParaRPr>
          </a:p>
        </p:txBody>
      </p:sp>
      <p:pic>
        <p:nvPicPr>
          <p:cNvPr id="125960" name="Picture 8" descr="C:\Documents and Settings\Joel\Desktop\New Folder\PES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188" y="2211388"/>
            <a:ext cx="5338762" cy="355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933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rgbClr val="9933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1887</TotalTime>
  <Words>634</Words>
  <Application>Microsoft Office PowerPoint</Application>
  <PresentationFormat>On-screen Show (4:3)</PresentationFormat>
  <Paragraphs>177</Paragraphs>
  <Slides>30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Times New Roman</vt:lpstr>
      <vt:lpstr>Eras Demi ITC</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Technical Comms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Ware</dc:creator>
  <cp:lastModifiedBy>Don Ware</cp:lastModifiedBy>
  <cp:revision>126</cp:revision>
  <dcterms:created xsi:type="dcterms:W3CDTF">2003-04-23T15:39:41Z</dcterms:created>
  <dcterms:modified xsi:type="dcterms:W3CDTF">2018-09-27T14:05:27Z</dcterms:modified>
</cp:coreProperties>
</file>